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Masters/slideMaster6.xml" ContentType="application/vnd.openxmlformats-officedocument.presentationml.slideMaster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Default Extension="package" ContentType="application/vnd.openxmlformats-officedocument.package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725" r:id="rId2"/>
    <p:sldMasterId id="2147483777" r:id="rId3"/>
    <p:sldMasterId id="2147483816" r:id="rId4"/>
    <p:sldMasterId id="2147483829" r:id="rId5"/>
    <p:sldMasterId id="2147483867" r:id="rId6"/>
  </p:sldMasterIdLst>
  <p:notesMasterIdLst>
    <p:notesMasterId r:id="rId61"/>
  </p:notesMasterIdLst>
  <p:sldIdLst>
    <p:sldId id="280" r:id="rId7"/>
    <p:sldId id="284" r:id="rId8"/>
    <p:sldId id="295" r:id="rId9"/>
    <p:sldId id="294" r:id="rId10"/>
    <p:sldId id="289" r:id="rId11"/>
    <p:sldId id="257" r:id="rId12"/>
    <p:sldId id="296" r:id="rId13"/>
    <p:sldId id="258" r:id="rId14"/>
    <p:sldId id="299" r:id="rId15"/>
    <p:sldId id="300" r:id="rId16"/>
    <p:sldId id="274" r:id="rId17"/>
    <p:sldId id="260" r:id="rId18"/>
    <p:sldId id="270" r:id="rId19"/>
    <p:sldId id="297" r:id="rId20"/>
    <p:sldId id="273" r:id="rId21"/>
    <p:sldId id="292" r:id="rId22"/>
    <p:sldId id="301" r:id="rId23"/>
    <p:sldId id="302" r:id="rId24"/>
    <p:sldId id="304" r:id="rId25"/>
    <p:sldId id="305" r:id="rId26"/>
    <p:sldId id="288" r:id="rId27"/>
    <p:sldId id="306" r:id="rId28"/>
    <p:sldId id="307" r:id="rId29"/>
    <p:sldId id="308" r:id="rId30"/>
    <p:sldId id="309" r:id="rId31"/>
    <p:sldId id="310" r:id="rId32"/>
    <p:sldId id="311" r:id="rId33"/>
    <p:sldId id="312" r:id="rId34"/>
    <p:sldId id="313" r:id="rId35"/>
    <p:sldId id="314" r:id="rId36"/>
    <p:sldId id="332" r:id="rId37"/>
    <p:sldId id="315" r:id="rId38"/>
    <p:sldId id="316" r:id="rId39"/>
    <p:sldId id="317" r:id="rId40"/>
    <p:sldId id="318" r:id="rId41"/>
    <p:sldId id="319" r:id="rId42"/>
    <p:sldId id="320" r:id="rId43"/>
    <p:sldId id="321" r:id="rId44"/>
    <p:sldId id="322" r:id="rId45"/>
    <p:sldId id="323" r:id="rId46"/>
    <p:sldId id="324" r:id="rId47"/>
    <p:sldId id="325" r:id="rId48"/>
    <p:sldId id="326" r:id="rId49"/>
    <p:sldId id="327" r:id="rId50"/>
    <p:sldId id="328" r:id="rId51"/>
    <p:sldId id="329" r:id="rId52"/>
    <p:sldId id="330" r:id="rId53"/>
    <p:sldId id="331" r:id="rId54"/>
    <p:sldId id="286" r:id="rId55"/>
    <p:sldId id="261" r:id="rId56"/>
    <p:sldId id="298" r:id="rId57"/>
    <p:sldId id="333" r:id="rId58"/>
    <p:sldId id="334" r:id="rId59"/>
    <p:sldId id="293" r:id="rId60"/>
  </p:sldIdLst>
  <p:sldSz cx="9144000" cy="6858000" type="screen4x3"/>
  <p:notesSz cx="6781800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070B13"/>
    <a:srgbClr val="6600FF"/>
    <a:srgbClr val="F6A8EB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7976" autoAdjust="0"/>
    <p:restoredTop sz="94676" autoAdjust="0"/>
  </p:normalViewPr>
  <p:slideViewPr>
    <p:cSldViewPr>
      <p:cViewPr>
        <p:scale>
          <a:sx n="73" d="100"/>
          <a:sy n="73" d="100"/>
        </p:scale>
        <p:origin x="-189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082"/>
    </p:cViewPr>
  </p:sorterViewPr>
  <p:notesViewPr>
    <p:cSldViewPr>
      <p:cViewPr varScale="1">
        <p:scale>
          <a:sx n="51" d="100"/>
          <a:sy n="51" d="100"/>
        </p:scale>
        <p:origin x="-2928" y="-96"/>
      </p:cViewPr>
      <p:guideLst>
        <p:guide orient="horz" pos="3126"/>
        <p:guide pos="21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viewProps" Target="view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theme" Target="theme/theme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1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2.package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3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hPercent val="99"/>
      <c:depthPercent val="100"/>
      <c:rAngAx val="1"/>
    </c:view3D>
    <c:plotArea>
      <c:layout>
        <c:manualLayout>
          <c:layoutTarget val="inner"/>
          <c:xMode val="edge"/>
          <c:yMode val="edge"/>
          <c:x val="0.10793650793650797"/>
          <c:y val="5.7553956834532398E-2"/>
          <c:w val="0.54603174603174598"/>
          <c:h val="0.80335731414868117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Развитие жилищного хозяйства</c:v>
                </c:pt>
              </c:strCache>
            </c:strRef>
          </c:tx>
          <c:dLbls>
            <c:showVal val="1"/>
          </c:dLbls>
          <c:cat>
            <c:numRef>
              <c:f>Sheet1!$B$1:$E$1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17.8</c:v>
                </c:pt>
                <c:pt idx="1">
                  <c:v>30.6</c:v>
                </c:pt>
                <c:pt idx="2">
                  <c:v>30.6</c:v>
                </c:pt>
                <c:pt idx="3">
                  <c:v>30.6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Обеспечение качественными коммунальными услугами</c:v>
                </c:pt>
              </c:strCache>
            </c:strRef>
          </c:tx>
          <c:dLbls>
            <c:showVal val="1"/>
          </c:dLbls>
          <c:cat>
            <c:numRef>
              <c:f>Sheet1!$B$1:$E$1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2806.7</c:v>
                </c:pt>
                <c:pt idx="1">
                  <c:v>230</c:v>
                </c:pt>
                <c:pt idx="2">
                  <c:v>244.9</c:v>
                </c:pt>
                <c:pt idx="3">
                  <c:v>120</c:v>
                </c:pt>
              </c:numCache>
            </c:numRef>
          </c:val>
        </c:ser>
        <c:dLbls>
          <c:showVal val="1"/>
        </c:dLbls>
        <c:gapDepth val="0"/>
        <c:shape val="box"/>
        <c:axId val="227589120"/>
        <c:axId val="229330304"/>
        <c:axId val="0"/>
      </c:bar3DChart>
      <c:catAx>
        <c:axId val="227589120"/>
        <c:scaling>
          <c:orientation val="minMax"/>
        </c:scaling>
        <c:axPos val="b"/>
        <c:numFmt formatCode="General" sourceLinked="1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229330304"/>
        <c:crosses val="autoZero"/>
        <c:auto val="1"/>
        <c:lblAlgn val="ctr"/>
        <c:lblOffset val="100"/>
        <c:tickLblSkip val="1"/>
        <c:tickMarkSkip val="1"/>
      </c:catAx>
      <c:valAx>
        <c:axId val="229330304"/>
        <c:scaling>
          <c:orientation val="minMax"/>
        </c:scaling>
        <c:axPos val="l"/>
        <c:majorGridlines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2275891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142857142857171"/>
          <c:y val="0.21342925659472428"/>
          <c:w val="0.32222222222222235"/>
          <c:h val="0.57314148681055166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96"/>
      <c:depthPercent val="100"/>
      <c:rAngAx val="1"/>
    </c:view3D>
    <c:plotArea>
      <c:layout>
        <c:manualLayout>
          <c:layoutTarget val="inner"/>
          <c:xMode val="edge"/>
          <c:yMode val="edge"/>
          <c:x val="8.8888888888888906E-2"/>
          <c:y val="6.2189054726368161E-2"/>
          <c:w val="0.55873015873015863"/>
          <c:h val="0.7935323383084576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Пожарная безопасность</c:v>
                </c:pt>
              </c:strCache>
            </c:strRef>
          </c:tx>
          <c:dLbls>
            <c:showVal val="1"/>
          </c:dLbls>
          <c:cat>
            <c:numRef>
              <c:f>Sheet1!$B$1:$E$1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4.9000000000000004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Защита от ЧС</c:v>
                </c:pt>
              </c:strCache>
            </c:strRef>
          </c:tx>
          <c:dLbls>
            <c:showVal val="1"/>
          </c:dLbls>
          <c:cat>
            <c:numRef>
              <c:f>Sheet1!$B$1:$E$1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236.8</c:v>
                </c:pt>
                <c:pt idx="1">
                  <c:v>231.2</c:v>
                </c:pt>
                <c:pt idx="2">
                  <c:v>231.2</c:v>
                </c:pt>
                <c:pt idx="3">
                  <c:v>231.2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Обеспечение безопасности на воде</c:v>
                </c:pt>
              </c:strCache>
            </c:strRef>
          </c:tx>
          <c:dLbls>
            <c:showVal val="1"/>
          </c:dLbls>
          <c:cat>
            <c:numRef>
              <c:f>Sheet1!$B$1:$E$1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Sheet1!$B$4:$E$4</c:f>
              <c:numCache>
                <c:formatCode>General</c:formatCode>
                <c:ptCount val="4"/>
                <c:pt idx="0">
                  <c:v>75.099999999999994</c:v>
                </c:pt>
                <c:pt idx="1">
                  <c:v>48.4</c:v>
                </c:pt>
                <c:pt idx="2">
                  <c:v>48.4</c:v>
                </c:pt>
                <c:pt idx="3">
                  <c:v>48.4</c:v>
                </c:pt>
              </c:numCache>
            </c:numRef>
          </c:val>
        </c:ser>
        <c:dLbls>
          <c:showVal val="1"/>
        </c:dLbls>
        <c:gapDepth val="0"/>
        <c:shape val="box"/>
        <c:axId val="200122752"/>
        <c:axId val="200877952"/>
        <c:axId val="0"/>
      </c:bar3DChart>
      <c:catAx>
        <c:axId val="200122752"/>
        <c:scaling>
          <c:orientation val="minMax"/>
        </c:scaling>
        <c:axPos val="b"/>
        <c:numFmt formatCode="General" sourceLinked="1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200877952"/>
        <c:crosses val="autoZero"/>
        <c:auto val="1"/>
        <c:lblAlgn val="ctr"/>
        <c:lblOffset val="100"/>
        <c:tickLblSkip val="1"/>
        <c:tickMarkSkip val="1"/>
      </c:catAx>
      <c:valAx>
        <c:axId val="200877952"/>
        <c:scaling>
          <c:orientation val="minMax"/>
        </c:scaling>
        <c:axPos val="l"/>
        <c:majorGridlines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2001227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507936507936505"/>
          <c:y val="0.15920398009950251"/>
          <c:w val="0.32857142857142857"/>
          <c:h val="0.68159203980099492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5"/>
  <c:chart>
    <c:autoTitleDeleted val="1"/>
    <c:view3D>
      <c:hPercent val="80"/>
      <c:depthPercent val="100"/>
      <c:rAngAx val="1"/>
    </c:view3D>
    <c:plotArea>
      <c:layout>
        <c:manualLayout>
          <c:layoutTarget val="inner"/>
          <c:xMode val="edge"/>
          <c:yMode val="edge"/>
          <c:x val="6.9841269841269843E-2"/>
          <c:y val="4.7961630695443673E-2"/>
          <c:w val="0.73809523809523825"/>
          <c:h val="0.8129496402877698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dLbls>
            <c:showVal val="1"/>
          </c:dLbls>
          <c:cat>
            <c:numRef>
              <c:f>Sheet1!$B$1:$E$1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</c:ser>
        <c:gapDepth val="0"/>
        <c:shape val="box"/>
        <c:axId val="200651520"/>
        <c:axId val="200880896"/>
        <c:axId val="0"/>
      </c:bar3DChart>
      <c:catAx>
        <c:axId val="200651520"/>
        <c:scaling>
          <c:orientation val="minMax"/>
        </c:scaling>
        <c:axPos val="b"/>
        <c:numFmt formatCode="General" sourceLinked="1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200880896"/>
        <c:crosses val="autoZero"/>
        <c:auto val="1"/>
        <c:lblAlgn val="ctr"/>
        <c:lblOffset val="100"/>
        <c:tickLblSkip val="1"/>
        <c:tickMarkSkip val="1"/>
      </c:catAx>
      <c:valAx>
        <c:axId val="200880896"/>
        <c:scaling>
          <c:orientation val="minMax"/>
        </c:scaling>
        <c:axPos val="l"/>
        <c:majorGridlines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2006515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7EE4AA-C05D-4817-B3FA-E16DDC68FF82}" type="doc">
      <dgm:prSet loTypeId="urn:microsoft.com/office/officeart/2005/8/layout/list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C0F28430-73A4-45B1-A5E2-B2781C6C6FD2}">
      <dgm:prSet phldrT="[Текст]" custT="1"/>
      <dgm:spPr/>
      <dgm:t>
        <a:bodyPr/>
        <a:lstStyle/>
        <a:p>
          <a:r>
            <a:rPr lang="ru-RU" sz="1400" b="1" dirty="0" err="1" smtClean="0"/>
            <a:t>обеспечсние</a:t>
          </a:r>
          <a:r>
            <a:rPr lang="ru-RU" sz="1400" b="1" dirty="0" smtClean="0"/>
            <a:t> устойчивости и сбалансированности бюджетной системы в целях гарантированного исполнения действующих и принимаемых расходных обязательств</a:t>
          </a:r>
          <a:endParaRPr lang="ru-RU" sz="1400" dirty="0"/>
        </a:p>
      </dgm:t>
    </dgm:pt>
    <dgm:pt modelId="{AEB9C4D6-0A5B-4F59-B952-EE3AF521FEB2}" type="parTrans" cxnId="{B610491F-5C3F-4064-80EB-1342A8C48D3A}">
      <dgm:prSet/>
      <dgm:spPr/>
      <dgm:t>
        <a:bodyPr/>
        <a:lstStyle/>
        <a:p>
          <a:endParaRPr lang="ru-RU"/>
        </a:p>
      </dgm:t>
    </dgm:pt>
    <dgm:pt modelId="{DB338904-3A51-4EAE-8D77-8D651D3C14A3}" type="sibTrans" cxnId="{B610491F-5C3F-4064-80EB-1342A8C48D3A}">
      <dgm:prSet/>
      <dgm:spPr/>
      <dgm:t>
        <a:bodyPr/>
        <a:lstStyle/>
        <a:p>
          <a:endParaRPr lang="ru-RU"/>
        </a:p>
      </dgm:t>
    </dgm:pt>
    <dgm:pt modelId="{2AE8D999-A175-4F1E-9DEB-25189BFF394F}">
      <dgm:prSet phldrT="[Текст]" custT="1"/>
      <dgm:spPr/>
      <dgm:t>
        <a:bodyPr/>
        <a:lstStyle/>
        <a:p>
          <a:r>
            <a:rPr lang="ru-RU" sz="1400" b="1" dirty="0" smtClean="0"/>
            <a:t>повышение эффективности бюджетной политики, в том числе за счет роста эффективности бюджетных расходов, обеспечения адресности социальной помощи, проведения структурных реформ в социальной сфере</a:t>
          </a:r>
          <a:endParaRPr lang="ru-RU" sz="1400" b="1" dirty="0"/>
        </a:p>
      </dgm:t>
    </dgm:pt>
    <dgm:pt modelId="{5A8FE34F-EE3F-4083-8FF4-0FF81E1C8A4B}" type="parTrans" cxnId="{C42CFBF0-F814-4D72-856A-05AF4961309B}">
      <dgm:prSet/>
      <dgm:spPr/>
      <dgm:t>
        <a:bodyPr/>
        <a:lstStyle/>
        <a:p>
          <a:endParaRPr lang="ru-RU"/>
        </a:p>
      </dgm:t>
    </dgm:pt>
    <dgm:pt modelId="{0A142342-DE99-4557-BF61-C6181317F2B4}" type="sibTrans" cxnId="{C42CFBF0-F814-4D72-856A-05AF4961309B}">
      <dgm:prSet/>
      <dgm:spPr/>
      <dgm:t>
        <a:bodyPr/>
        <a:lstStyle/>
        <a:p>
          <a:endParaRPr lang="ru-RU"/>
        </a:p>
      </dgm:t>
    </dgm:pt>
    <dgm:pt modelId="{03C10B46-37AE-4E6E-95CB-CD5BE1FC02FA}">
      <dgm:prSet phldrT="[Текст]" custT="1"/>
      <dgm:spPr/>
      <dgm:t>
        <a:bodyPr/>
        <a:lstStyle/>
        <a:p>
          <a:r>
            <a:rPr lang="en-US" sz="1400" b="1" dirty="0" smtClean="0"/>
            <a:t>c</a:t>
          </a:r>
          <a:r>
            <a:rPr lang="ru-RU" sz="1400" b="1" dirty="0" err="1" smtClean="0"/>
            <a:t>оответствие</a:t>
          </a:r>
          <a:r>
            <a:rPr lang="ru-RU" sz="1400" b="1" dirty="0" smtClean="0"/>
            <a:t> финансовых возможностей  сельского поселения ключевым направлениям развития</a:t>
          </a:r>
          <a:endParaRPr lang="ru-RU" sz="1400" b="1" dirty="0"/>
        </a:p>
      </dgm:t>
    </dgm:pt>
    <dgm:pt modelId="{232B3A79-5417-4352-AF3E-59BE83AD2E0D}" type="parTrans" cxnId="{B49949D4-9B58-4DDF-8059-851E4AF14173}">
      <dgm:prSet/>
      <dgm:spPr/>
      <dgm:t>
        <a:bodyPr/>
        <a:lstStyle/>
        <a:p>
          <a:endParaRPr lang="ru-RU"/>
        </a:p>
      </dgm:t>
    </dgm:pt>
    <dgm:pt modelId="{CEFF3FEF-1D59-40D6-841F-7E20B95B67D3}" type="sibTrans" cxnId="{B49949D4-9B58-4DDF-8059-851E4AF14173}">
      <dgm:prSet/>
      <dgm:spPr/>
      <dgm:t>
        <a:bodyPr/>
        <a:lstStyle/>
        <a:p>
          <a:endParaRPr lang="ru-RU"/>
        </a:p>
      </dgm:t>
    </dgm:pt>
    <dgm:pt modelId="{EF6196DC-A150-4DD6-8CAF-BBAC8BEBD117}">
      <dgm:prSet phldrT="[Текст]" custT="1"/>
      <dgm:spPr/>
      <dgm:t>
        <a:bodyPr/>
        <a:lstStyle/>
        <a:p>
          <a:r>
            <a:rPr lang="ru-RU" sz="1400" b="1" dirty="0" smtClean="0"/>
            <a:t>повышение роли бюджетной политики для поддержки экономического роста</a:t>
          </a:r>
          <a:endParaRPr lang="ru-RU" sz="1400" b="1" dirty="0"/>
        </a:p>
      </dgm:t>
    </dgm:pt>
    <dgm:pt modelId="{7C16D14D-5166-4FD5-BB9C-F41E9ACDF9E4}" type="parTrans" cxnId="{5FAF88C4-AEC8-472A-AE64-14758C0DFB77}">
      <dgm:prSet/>
      <dgm:spPr/>
      <dgm:t>
        <a:bodyPr/>
        <a:lstStyle/>
        <a:p>
          <a:endParaRPr lang="ru-RU"/>
        </a:p>
      </dgm:t>
    </dgm:pt>
    <dgm:pt modelId="{EE9829EC-B9C0-4761-8135-3E6756EC391D}" type="sibTrans" cxnId="{5FAF88C4-AEC8-472A-AE64-14758C0DFB77}">
      <dgm:prSet/>
      <dgm:spPr/>
      <dgm:t>
        <a:bodyPr/>
        <a:lstStyle/>
        <a:p>
          <a:endParaRPr lang="ru-RU"/>
        </a:p>
      </dgm:t>
    </dgm:pt>
    <dgm:pt modelId="{FA8A761B-93CA-4E19-AE33-00DD2A271981}">
      <dgm:prSet phldrT="[Текст]" custT="1"/>
      <dgm:spPr/>
      <dgm:t>
        <a:bodyPr/>
        <a:lstStyle/>
        <a:p>
          <a:r>
            <a:rPr lang="ru-RU" sz="1400" b="1" dirty="0" smtClean="0"/>
            <a:t>повышение прозрачности и открытости бюджетного процесса</a:t>
          </a:r>
          <a:endParaRPr lang="ru-RU" sz="1400" b="1" dirty="0"/>
        </a:p>
      </dgm:t>
    </dgm:pt>
    <dgm:pt modelId="{B6891766-8A27-4F29-AFC3-2D4FF83F9C9F}" type="parTrans" cxnId="{D79A6F3A-F95A-4D20-98FD-7F5CD7508E01}">
      <dgm:prSet/>
      <dgm:spPr/>
      <dgm:t>
        <a:bodyPr/>
        <a:lstStyle/>
        <a:p>
          <a:endParaRPr lang="ru-RU"/>
        </a:p>
      </dgm:t>
    </dgm:pt>
    <dgm:pt modelId="{1BCBCCF3-E3E0-498B-8F92-F0867C843242}" type="sibTrans" cxnId="{D79A6F3A-F95A-4D20-98FD-7F5CD7508E01}">
      <dgm:prSet/>
      <dgm:spPr/>
      <dgm:t>
        <a:bodyPr/>
        <a:lstStyle/>
        <a:p>
          <a:endParaRPr lang="ru-RU"/>
        </a:p>
      </dgm:t>
    </dgm:pt>
    <dgm:pt modelId="{95EC139F-264E-4DB6-9F36-A28B71AAC25D}" type="pres">
      <dgm:prSet presAssocID="{937EE4AA-C05D-4817-B3FA-E16DDC68FF8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A7F70E-5DBA-4B04-83E5-7149E2A7F18B}" type="pres">
      <dgm:prSet presAssocID="{C0F28430-73A4-45B1-A5E2-B2781C6C6FD2}" presName="parentLin" presStyleCnt="0"/>
      <dgm:spPr/>
    </dgm:pt>
    <dgm:pt modelId="{859CE021-ABF6-40A2-9239-D78F43D1E8FE}" type="pres">
      <dgm:prSet presAssocID="{C0F28430-73A4-45B1-A5E2-B2781C6C6FD2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74479792-7FF6-4864-B48F-D938C903E266}" type="pres">
      <dgm:prSet presAssocID="{C0F28430-73A4-45B1-A5E2-B2781C6C6FD2}" presName="parentText" presStyleLbl="node1" presStyleIdx="0" presStyleCnt="5" custScaleX="133821" custScaleY="143055" custLinFactNeighborX="8806" custLinFactNeighborY="579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188A46-EE99-4D0A-BB3E-CF11B10FAB0C}" type="pres">
      <dgm:prSet presAssocID="{C0F28430-73A4-45B1-A5E2-B2781C6C6FD2}" presName="negativeSpace" presStyleCnt="0"/>
      <dgm:spPr/>
    </dgm:pt>
    <dgm:pt modelId="{0F93BCA9-4BF1-4473-B631-3C8382CFC7B8}" type="pres">
      <dgm:prSet presAssocID="{C0F28430-73A4-45B1-A5E2-B2781C6C6FD2}" presName="childText" presStyleLbl="conFgAcc1" presStyleIdx="0" presStyleCnt="5">
        <dgm:presLayoutVars>
          <dgm:bulletEnabled val="1"/>
        </dgm:presLayoutVars>
      </dgm:prSet>
      <dgm:spPr/>
    </dgm:pt>
    <dgm:pt modelId="{37AEEBA1-319E-43D5-8EA7-4AF484E272C0}" type="pres">
      <dgm:prSet presAssocID="{DB338904-3A51-4EAE-8D77-8D651D3C14A3}" presName="spaceBetweenRectangles" presStyleCnt="0"/>
      <dgm:spPr/>
    </dgm:pt>
    <dgm:pt modelId="{BAE5627A-C358-4AF6-B19C-67C21519447F}" type="pres">
      <dgm:prSet presAssocID="{2AE8D999-A175-4F1E-9DEB-25189BFF394F}" presName="parentLin" presStyleCnt="0"/>
      <dgm:spPr/>
    </dgm:pt>
    <dgm:pt modelId="{1077C874-5923-42BF-8499-70B0E5993D02}" type="pres">
      <dgm:prSet presAssocID="{2AE8D999-A175-4F1E-9DEB-25189BFF394F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10B8DDA6-788D-4E3F-AFA6-52F60ACBA801}" type="pres">
      <dgm:prSet presAssocID="{2AE8D999-A175-4F1E-9DEB-25189BFF394F}" presName="parentText" presStyleLbl="node1" presStyleIdx="1" presStyleCnt="5" custScaleX="134111" custScaleY="145133" custLinFactNeighborX="-8009" custLinFactNeighborY="494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78A95E-7BCF-4774-B91C-542C0F4AEE72}" type="pres">
      <dgm:prSet presAssocID="{2AE8D999-A175-4F1E-9DEB-25189BFF394F}" presName="negativeSpace" presStyleCnt="0"/>
      <dgm:spPr/>
    </dgm:pt>
    <dgm:pt modelId="{9EF67DCD-ED42-4C3B-B1F3-7F6D8AF1DDD8}" type="pres">
      <dgm:prSet presAssocID="{2AE8D999-A175-4F1E-9DEB-25189BFF394F}" presName="childText" presStyleLbl="conFgAcc1" presStyleIdx="1" presStyleCnt="5">
        <dgm:presLayoutVars>
          <dgm:bulletEnabled val="1"/>
        </dgm:presLayoutVars>
      </dgm:prSet>
      <dgm:spPr/>
    </dgm:pt>
    <dgm:pt modelId="{2E36CBC5-33D6-4B8B-B168-BB852E93C3D5}" type="pres">
      <dgm:prSet presAssocID="{0A142342-DE99-4557-BF61-C6181317F2B4}" presName="spaceBetweenRectangles" presStyleCnt="0"/>
      <dgm:spPr/>
    </dgm:pt>
    <dgm:pt modelId="{2817B2BC-F435-4922-B1B6-D086F51E881E}" type="pres">
      <dgm:prSet presAssocID="{03C10B46-37AE-4E6E-95CB-CD5BE1FC02FA}" presName="parentLin" presStyleCnt="0"/>
      <dgm:spPr/>
    </dgm:pt>
    <dgm:pt modelId="{37CABCEC-276E-4019-86B3-B20E0A810CE8}" type="pres">
      <dgm:prSet presAssocID="{03C10B46-37AE-4E6E-95CB-CD5BE1FC02FA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BA98748E-5E04-4A40-9F16-29D8C1B89F99}" type="pres">
      <dgm:prSet presAssocID="{03C10B46-37AE-4E6E-95CB-CD5BE1FC02FA}" presName="parentText" presStyleLbl="node1" presStyleIdx="2" presStyleCnt="5" custScaleX="134169" custLinFactNeighborX="-8009" custLinFactNeighborY="523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CF9082-8735-4BAB-80F5-426A9A38A62B}" type="pres">
      <dgm:prSet presAssocID="{03C10B46-37AE-4E6E-95CB-CD5BE1FC02FA}" presName="negativeSpace" presStyleCnt="0"/>
      <dgm:spPr/>
    </dgm:pt>
    <dgm:pt modelId="{1C47213C-A6F6-493A-A3AA-EB679B3C5AEE}" type="pres">
      <dgm:prSet presAssocID="{03C10B46-37AE-4E6E-95CB-CD5BE1FC02FA}" presName="childText" presStyleLbl="conFgAcc1" presStyleIdx="2" presStyleCnt="5">
        <dgm:presLayoutVars>
          <dgm:bulletEnabled val="1"/>
        </dgm:presLayoutVars>
      </dgm:prSet>
      <dgm:spPr/>
    </dgm:pt>
    <dgm:pt modelId="{B9198CD9-60BA-4A1B-88BA-24576171D374}" type="pres">
      <dgm:prSet presAssocID="{CEFF3FEF-1D59-40D6-841F-7E20B95B67D3}" presName="spaceBetweenRectangles" presStyleCnt="0"/>
      <dgm:spPr/>
    </dgm:pt>
    <dgm:pt modelId="{07006DF7-ECBF-41D0-A8C7-C5314A795908}" type="pres">
      <dgm:prSet presAssocID="{EF6196DC-A150-4DD6-8CAF-BBAC8BEBD117}" presName="parentLin" presStyleCnt="0"/>
      <dgm:spPr/>
    </dgm:pt>
    <dgm:pt modelId="{D440E910-A7A6-4B58-A058-F85F02E504DD}" type="pres">
      <dgm:prSet presAssocID="{EF6196DC-A150-4DD6-8CAF-BBAC8BEBD117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5EA4BF8C-26FD-44EE-8FC5-246A4611793E}" type="pres">
      <dgm:prSet presAssocID="{EF6196DC-A150-4DD6-8CAF-BBAC8BEBD117}" presName="parentText" presStyleLbl="node1" presStyleIdx="3" presStyleCnt="5" custScaleX="133960" custLinFactNeighborX="-8009" custLinFactNeighborY="4658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63EEF-F191-4E78-A44F-3EEBA7A67F93}" type="pres">
      <dgm:prSet presAssocID="{EF6196DC-A150-4DD6-8CAF-BBAC8BEBD117}" presName="negativeSpace" presStyleCnt="0"/>
      <dgm:spPr/>
    </dgm:pt>
    <dgm:pt modelId="{3E33732A-F8B4-4465-ACE5-9BF94690F1CA}" type="pres">
      <dgm:prSet presAssocID="{EF6196DC-A150-4DD6-8CAF-BBAC8BEBD117}" presName="childText" presStyleLbl="conFgAcc1" presStyleIdx="3" presStyleCnt="5">
        <dgm:presLayoutVars>
          <dgm:bulletEnabled val="1"/>
        </dgm:presLayoutVars>
      </dgm:prSet>
      <dgm:spPr/>
    </dgm:pt>
    <dgm:pt modelId="{6BC29813-4D57-4094-8F9E-385FE14D97D4}" type="pres">
      <dgm:prSet presAssocID="{EE9829EC-B9C0-4761-8135-3E6756EC391D}" presName="spaceBetweenRectangles" presStyleCnt="0"/>
      <dgm:spPr/>
    </dgm:pt>
    <dgm:pt modelId="{A318C703-15EB-4573-8770-6B710153CB7F}" type="pres">
      <dgm:prSet presAssocID="{FA8A761B-93CA-4E19-AE33-00DD2A271981}" presName="parentLin" presStyleCnt="0"/>
      <dgm:spPr/>
    </dgm:pt>
    <dgm:pt modelId="{399F6188-7DE4-4942-ADF7-18CB55806E23}" type="pres">
      <dgm:prSet presAssocID="{FA8A761B-93CA-4E19-AE33-00DD2A271981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40EC99DD-F9DC-4590-B995-94C9C78F8785}" type="pres">
      <dgm:prSet presAssocID="{FA8A761B-93CA-4E19-AE33-00DD2A271981}" presName="parentText" presStyleLbl="node1" presStyleIdx="4" presStyleCnt="5" custScaleX="133199" custLinFactNeighborX="-8009" custLinFactNeighborY="542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97DDB3-DE29-46B2-8F16-E2BF4E9C4FF4}" type="pres">
      <dgm:prSet presAssocID="{FA8A761B-93CA-4E19-AE33-00DD2A271981}" presName="negativeSpace" presStyleCnt="0"/>
      <dgm:spPr/>
    </dgm:pt>
    <dgm:pt modelId="{C8C0F157-4D4C-4EAC-9F33-EEDBE2F58A05}" type="pres">
      <dgm:prSet presAssocID="{FA8A761B-93CA-4E19-AE33-00DD2A271981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D79A6F3A-F95A-4D20-98FD-7F5CD7508E01}" srcId="{937EE4AA-C05D-4817-B3FA-E16DDC68FF82}" destId="{FA8A761B-93CA-4E19-AE33-00DD2A271981}" srcOrd="4" destOrd="0" parTransId="{B6891766-8A27-4F29-AFC3-2D4FF83F9C9F}" sibTransId="{1BCBCCF3-E3E0-498B-8F92-F0867C843242}"/>
    <dgm:cxn modelId="{F34AD456-AE11-41DD-BAD5-C87FD3AAD88C}" type="presOf" srcId="{FA8A761B-93CA-4E19-AE33-00DD2A271981}" destId="{40EC99DD-F9DC-4590-B995-94C9C78F8785}" srcOrd="1" destOrd="0" presId="urn:microsoft.com/office/officeart/2005/8/layout/list1"/>
    <dgm:cxn modelId="{C25CCEF5-3C1F-46C4-836F-F45D85368610}" type="presOf" srcId="{937EE4AA-C05D-4817-B3FA-E16DDC68FF82}" destId="{95EC139F-264E-4DB6-9F36-A28B71AAC25D}" srcOrd="0" destOrd="0" presId="urn:microsoft.com/office/officeart/2005/8/layout/list1"/>
    <dgm:cxn modelId="{B49949D4-9B58-4DDF-8059-851E4AF14173}" srcId="{937EE4AA-C05D-4817-B3FA-E16DDC68FF82}" destId="{03C10B46-37AE-4E6E-95CB-CD5BE1FC02FA}" srcOrd="2" destOrd="0" parTransId="{232B3A79-5417-4352-AF3E-59BE83AD2E0D}" sibTransId="{CEFF3FEF-1D59-40D6-841F-7E20B95B67D3}"/>
    <dgm:cxn modelId="{E98CBB63-3EEB-40E6-9C5D-C50D64FCBDEE}" type="presOf" srcId="{03C10B46-37AE-4E6E-95CB-CD5BE1FC02FA}" destId="{BA98748E-5E04-4A40-9F16-29D8C1B89F99}" srcOrd="1" destOrd="0" presId="urn:microsoft.com/office/officeart/2005/8/layout/list1"/>
    <dgm:cxn modelId="{766955BB-1CD2-4C59-8A2E-C121D03372EA}" type="presOf" srcId="{03C10B46-37AE-4E6E-95CB-CD5BE1FC02FA}" destId="{37CABCEC-276E-4019-86B3-B20E0A810CE8}" srcOrd="0" destOrd="0" presId="urn:microsoft.com/office/officeart/2005/8/layout/list1"/>
    <dgm:cxn modelId="{545C2F78-BA4C-4C29-A5EA-4C718CD9C778}" type="presOf" srcId="{2AE8D999-A175-4F1E-9DEB-25189BFF394F}" destId="{1077C874-5923-42BF-8499-70B0E5993D02}" srcOrd="0" destOrd="0" presId="urn:microsoft.com/office/officeart/2005/8/layout/list1"/>
    <dgm:cxn modelId="{B610491F-5C3F-4064-80EB-1342A8C48D3A}" srcId="{937EE4AA-C05D-4817-B3FA-E16DDC68FF82}" destId="{C0F28430-73A4-45B1-A5E2-B2781C6C6FD2}" srcOrd="0" destOrd="0" parTransId="{AEB9C4D6-0A5B-4F59-B952-EE3AF521FEB2}" sibTransId="{DB338904-3A51-4EAE-8D77-8D651D3C14A3}"/>
    <dgm:cxn modelId="{4C56B12A-9EB3-4D38-96E3-A0B74C386954}" type="presOf" srcId="{C0F28430-73A4-45B1-A5E2-B2781C6C6FD2}" destId="{74479792-7FF6-4864-B48F-D938C903E266}" srcOrd="1" destOrd="0" presId="urn:microsoft.com/office/officeart/2005/8/layout/list1"/>
    <dgm:cxn modelId="{25711F80-EDDC-40BB-AA34-F607730D943F}" type="presOf" srcId="{C0F28430-73A4-45B1-A5E2-B2781C6C6FD2}" destId="{859CE021-ABF6-40A2-9239-D78F43D1E8FE}" srcOrd="0" destOrd="0" presId="urn:microsoft.com/office/officeart/2005/8/layout/list1"/>
    <dgm:cxn modelId="{B6077438-CC77-4A55-8C5E-FFA01457C512}" type="presOf" srcId="{EF6196DC-A150-4DD6-8CAF-BBAC8BEBD117}" destId="{D440E910-A7A6-4B58-A058-F85F02E504DD}" srcOrd="0" destOrd="0" presId="urn:microsoft.com/office/officeart/2005/8/layout/list1"/>
    <dgm:cxn modelId="{4FDFC21F-DE53-4C89-9A7E-605CA1BAB409}" type="presOf" srcId="{EF6196DC-A150-4DD6-8CAF-BBAC8BEBD117}" destId="{5EA4BF8C-26FD-44EE-8FC5-246A4611793E}" srcOrd="1" destOrd="0" presId="urn:microsoft.com/office/officeart/2005/8/layout/list1"/>
    <dgm:cxn modelId="{5FAF88C4-AEC8-472A-AE64-14758C0DFB77}" srcId="{937EE4AA-C05D-4817-B3FA-E16DDC68FF82}" destId="{EF6196DC-A150-4DD6-8CAF-BBAC8BEBD117}" srcOrd="3" destOrd="0" parTransId="{7C16D14D-5166-4FD5-BB9C-F41E9ACDF9E4}" sibTransId="{EE9829EC-B9C0-4761-8135-3E6756EC391D}"/>
    <dgm:cxn modelId="{5C66FCEB-E0F9-4FD9-BBE1-AF968509E9D2}" type="presOf" srcId="{2AE8D999-A175-4F1E-9DEB-25189BFF394F}" destId="{10B8DDA6-788D-4E3F-AFA6-52F60ACBA801}" srcOrd="1" destOrd="0" presId="urn:microsoft.com/office/officeart/2005/8/layout/list1"/>
    <dgm:cxn modelId="{5A4CB03C-B0A8-4413-AA1B-67181134472A}" type="presOf" srcId="{FA8A761B-93CA-4E19-AE33-00DD2A271981}" destId="{399F6188-7DE4-4942-ADF7-18CB55806E23}" srcOrd="0" destOrd="0" presId="urn:microsoft.com/office/officeart/2005/8/layout/list1"/>
    <dgm:cxn modelId="{C42CFBF0-F814-4D72-856A-05AF4961309B}" srcId="{937EE4AA-C05D-4817-B3FA-E16DDC68FF82}" destId="{2AE8D999-A175-4F1E-9DEB-25189BFF394F}" srcOrd="1" destOrd="0" parTransId="{5A8FE34F-EE3F-4083-8FF4-0FF81E1C8A4B}" sibTransId="{0A142342-DE99-4557-BF61-C6181317F2B4}"/>
    <dgm:cxn modelId="{D0D07B14-8251-40E6-A4B3-47161E4DB6F9}" type="presParOf" srcId="{95EC139F-264E-4DB6-9F36-A28B71AAC25D}" destId="{4FA7F70E-5DBA-4B04-83E5-7149E2A7F18B}" srcOrd="0" destOrd="0" presId="urn:microsoft.com/office/officeart/2005/8/layout/list1"/>
    <dgm:cxn modelId="{F7EB3105-8B03-4BF9-AF25-2CE61CA61FAF}" type="presParOf" srcId="{4FA7F70E-5DBA-4B04-83E5-7149E2A7F18B}" destId="{859CE021-ABF6-40A2-9239-D78F43D1E8FE}" srcOrd="0" destOrd="0" presId="urn:microsoft.com/office/officeart/2005/8/layout/list1"/>
    <dgm:cxn modelId="{7D65F7A4-6714-478F-96C1-AD1C0F8425AB}" type="presParOf" srcId="{4FA7F70E-5DBA-4B04-83E5-7149E2A7F18B}" destId="{74479792-7FF6-4864-B48F-D938C903E266}" srcOrd="1" destOrd="0" presId="urn:microsoft.com/office/officeart/2005/8/layout/list1"/>
    <dgm:cxn modelId="{113716D0-A093-4663-88C0-0C472CB4A05E}" type="presParOf" srcId="{95EC139F-264E-4DB6-9F36-A28B71AAC25D}" destId="{4D188A46-EE99-4D0A-BB3E-CF11B10FAB0C}" srcOrd="1" destOrd="0" presId="urn:microsoft.com/office/officeart/2005/8/layout/list1"/>
    <dgm:cxn modelId="{DE698F04-FC35-437E-9052-116A37679890}" type="presParOf" srcId="{95EC139F-264E-4DB6-9F36-A28B71AAC25D}" destId="{0F93BCA9-4BF1-4473-B631-3C8382CFC7B8}" srcOrd="2" destOrd="0" presId="urn:microsoft.com/office/officeart/2005/8/layout/list1"/>
    <dgm:cxn modelId="{A3A8790F-31AA-4341-B254-AE4F81C533C6}" type="presParOf" srcId="{95EC139F-264E-4DB6-9F36-A28B71AAC25D}" destId="{37AEEBA1-319E-43D5-8EA7-4AF484E272C0}" srcOrd="3" destOrd="0" presId="urn:microsoft.com/office/officeart/2005/8/layout/list1"/>
    <dgm:cxn modelId="{7265604E-FF84-4E28-8DF8-1F6940DB4757}" type="presParOf" srcId="{95EC139F-264E-4DB6-9F36-A28B71AAC25D}" destId="{BAE5627A-C358-4AF6-B19C-67C21519447F}" srcOrd="4" destOrd="0" presId="urn:microsoft.com/office/officeart/2005/8/layout/list1"/>
    <dgm:cxn modelId="{F11E511C-BB08-4CF2-A905-FE35E93C9258}" type="presParOf" srcId="{BAE5627A-C358-4AF6-B19C-67C21519447F}" destId="{1077C874-5923-42BF-8499-70B0E5993D02}" srcOrd="0" destOrd="0" presId="urn:microsoft.com/office/officeart/2005/8/layout/list1"/>
    <dgm:cxn modelId="{2014F3FB-C875-477F-91AA-BF98C090EFB0}" type="presParOf" srcId="{BAE5627A-C358-4AF6-B19C-67C21519447F}" destId="{10B8DDA6-788D-4E3F-AFA6-52F60ACBA801}" srcOrd="1" destOrd="0" presId="urn:microsoft.com/office/officeart/2005/8/layout/list1"/>
    <dgm:cxn modelId="{67E17855-310B-4D06-BB5C-C684D1993EE8}" type="presParOf" srcId="{95EC139F-264E-4DB6-9F36-A28B71AAC25D}" destId="{7878A95E-7BCF-4774-B91C-542C0F4AEE72}" srcOrd="5" destOrd="0" presId="urn:microsoft.com/office/officeart/2005/8/layout/list1"/>
    <dgm:cxn modelId="{B8608B45-F227-4B9C-99A8-BAD75BDCD058}" type="presParOf" srcId="{95EC139F-264E-4DB6-9F36-A28B71AAC25D}" destId="{9EF67DCD-ED42-4C3B-B1F3-7F6D8AF1DDD8}" srcOrd="6" destOrd="0" presId="urn:microsoft.com/office/officeart/2005/8/layout/list1"/>
    <dgm:cxn modelId="{2EB028F9-69E7-4754-BE07-1F0983816B28}" type="presParOf" srcId="{95EC139F-264E-4DB6-9F36-A28B71AAC25D}" destId="{2E36CBC5-33D6-4B8B-B168-BB852E93C3D5}" srcOrd="7" destOrd="0" presId="urn:microsoft.com/office/officeart/2005/8/layout/list1"/>
    <dgm:cxn modelId="{1EDF2579-8C8F-408D-93C4-58474A187F8C}" type="presParOf" srcId="{95EC139F-264E-4DB6-9F36-A28B71AAC25D}" destId="{2817B2BC-F435-4922-B1B6-D086F51E881E}" srcOrd="8" destOrd="0" presId="urn:microsoft.com/office/officeart/2005/8/layout/list1"/>
    <dgm:cxn modelId="{26F2EB78-F990-4E6A-9F91-85712373762B}" type="presParOf" srcId="{2817B2BC-F435-4922-B1B6-D086F51E881E}" destId="{37CABCEC-276E-4019-86B3-B20E0A810CE8}" srcOrd="0" destOrd="0" presId="urn:microsoft.com/office/officeart/2005/8/layout/list1"/>
    <dgm:cxn modelId="{7ADEBF04-DE16-49A4-9EC3-3E000C9CFD0A}" type="presParOf" srcId="{2817B2BC-F435-4922-B1B6-D086F51E881E}" destId="{BA98748E-5E04-4A40-9F16-29D8C1B89F99}" srcOrd="1" destOrd="0" presId="urn:microsoft.com/office/officeart/2005/8/layout/list1"/>
    <dgm:cxn modelId="{AAB6FC1D-D70B-448D-A1FC-0DFD605F9127}" type="presParOf" srcId="{95EC139F-264E-4DB6-9F36-A28B71AAC25D}" destId="{53CF9082-8735-4BAB-80F5-426A9A38A62B}" srcOrd="9" destOrd="0" presId="urn:microsoft.com/office/officeart/2005/8/layout/list1"/>
    <dgm:cxn modelId="{00B5931A-1343-45F1-B1E3-4E36B94B389C}" type="presParOf" srcId="{95EC139F-264E-4DB6-9F36-A28B71AAC25D}" destId="{1C47213C-A6F6-493A-A3AA-EB679B3C5AEE}" srcOrd="10" destOrd="0" presId="urn:microsoft.com/office/officeart/2005/8/layout/list1"/>
    <dgm:cxn modelId="{E8866849-1DDD-4720-B0E6-414EE1C5F1EF}" type="presParOf" srcId="{95EC139F-264E-4DB6-9F36-A28B71AAC25D}" destId="{B9198CD9-60BA-4A1B-88BA-24576171D374}" srcOrd="11" destOrd="0" presId="urn:microsoft.com/office/officeart/2005/8/layout/list1"/>
    <dgm:cxn modelId="{CFD5F5AE-C1A0-4BFB-904E-741680793E8F}" type="presParOf" srcId="{95EC139F-264E-4DB6-9F36-A28B71AAC25D}" destId="{07006DF7-ECBF-41D0-A8C7-C5314A795908}" srcOrd="12" destOrd="0" presId="urn:microsoft.com/office/officeart/2005/8/layout/list1"/>
    <dgm:cxn modelId="{ABD9B0F2-DFC6-4919-B1BE-D1184E2E99DC}" type="presParOf" srcId="{07006DF7-ECBF-41D0-A8C7-C5314A795908}" destId="{D440E910-A7A6-4B58-A058-F85F02E504DD}" srcOrd="0" destOrd="0" presId="urn:microsoft.com/office/officeart/2005/8/layout/list1"/>
    <dgm:cxn modelId="{38ACE950-965F-44E2-AA3F-A71371F0DEF3}" type="presParOf" srcId="{07006DF7-ECBF-41D0-A8C7-C5314A795908}" destId="{5EA4BF8C-26FD-44EE-8FC5-246A4611793E}" srcOrd="1" destOrd="0" presId="urn:microsoft.com/office/officeart/2005/8/layout/list1"/>
    <dgm:cxn modelId="{DD677A9E-C2E7-4E12-A9BC-FA1D9D2B1ACF}" type="presParOf" srcId="{95EC139F-264E-4DB6-9F36-A28B71AAC25D}" destId="{F9963EEF-F191-4E78-A44F-3EEBA7A67F93}" srcOrd="13" destOrd="0" presId="urn:microsoft.com/office/officeart/2005/8/layout/list1"/>
    <dgm:cxn modelId="{EBCECC1A-B647-4871-AE52-7ABCBFED4071}" type="presParOf" srcId="{95EC139F-264E-4DB6-9F36-A28B71AAC25D}" destId="{3E33732A-F8B4-4465-ACE5-9BF94690F1CA}" srcOrd="14" destOrd="0" presId="urn:microsoft.com/office/officeart/2005/8/layout/list1"/>
    <dgm:cxn modelId="{6851F8CB-26CA-4098-913C-BE134C2395AA}" type="presParOf" srcId="{95EC139F-264E-4DB6-9F36-A28B71AAC25D}" destId="{6BC29813-4D57-4094-8F9E-385FE14D97D4}" srcOrd="15" destOrd="0" presId="urn:microsoft.com/office/officeart/2005/8/layout/list1"/>
    <dgm:cxn modelId="{B4DFFB1D-D896-4D75-95F2-E96CD182D5B8}" type="presParOf" srcId="{95EC139F-264E-4DB6-9F36-A28B71AAC25D}" destId="{A318C703-15EB-4573-8770-6B710153CB7F}" srcOrd="16" destOrd="0" presId="urn:microsoft.com/office/officeart/2005/8/layout/list1"/>
    <dgm:cxn modelId="{38335DA6-6996-4EFA-8CC6-E1BC0296D78B}" type="presParOf" srcId="{A318C703-15EB-4573-8770-6B710153CB7F}" destId="{399F6188-7DE4-4942-ADF7-18CB55806E23}" srcOrd="0" destOrd="0" presId="urn:microsoft.com/office/officeart/2005/8/layout/list1"/>
    <dgm:cxn modelId="{68AFBF8C-FDB0-4C16-A876-09B739BCECF5}" type="presParOf" srcId="{A318C703-15EB-4573-8770-6B710153CB7F}" destId="{40EC99DD-F9DC-4590-B995-94C9C78F8785}" srcOrd="1" destOrd="0" presId="urn:microsoft.com/office/officeart/2005/8/layout/list1"/>
    <dgm:cxn modelId="{834E4B95-2FCA-40AD-A571-98BD73B80017}" type="presParOf" srcId="{95EC139F-264E-4DB6-9F36-A28B71AAC25D}" destId="{F497DDB3-DE29-46B2-8F16-E2BF4E9C4FF4}" srcOrd="17" destOrd="0" presId="urn:microsoft.com/office/officeart/2005/8/layout/list1"/>
    <dgm:cxn modelId="{16787894-6A0D-4D1D-8775-9D0107CB4C01}" type="presParOf" srcId="{95EC139F-264E-4DB6-9F36-A28B71AAC25D}" destId="{C8C0F157-4D4C-4EAC-9F33-EEDBE2F58A05}" srcOrd="18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20969C9-C3E1-4E5F-B5D8-752EAFFA66CD}" type="doc">
      <dgm:prSet loTypeId="urn:microsoft.com/office/officeart/2005/8/layout/hProcess9" loCatId="process" qsTypeId="urn:microsoft.com/office/officeart/2005/8/quickstyle/simple1#2" qsCatId="simple" csTypeId="urn:microsoft.com/office/officeart/2005/8/colors/accent1_2#3" csCatId="accent1" phldr="1"/>
      <dgm:spPr/>
    </dgm:pt>
    <dgm:pt modelId="{28F594BB-3164-44E1-AACE-1F506AC614F2}" type="pres">
      <dgm:prSet presAssocID="{F20969C9-C3E1-4E5F-B5D8-752EAFFA66CD}" presName="CompostProcess" presStyleCnt="0">
        <dgm:presLayoutVars>
          <dgm:dir/>
          <dgm:resizeHandles val="exact"/>
        </dgm:presLayoutVars>
      </dgm:prSet>
      <dgm:spPr/>
    </dgm:pt>
    <dgm:pt modelId="{DC46DE17-854A-4EA1-BCDE-CE0DA248B7B5}" type="pres">
      <dgm:prSet presAssocID="{F20969C9-C3E1-4E5F-B5D8-752EAFFA66CD}" presName="arrow" presStyleLbl="bgShp" presStyleIdx="0" presStyleCnt="1"/>
      <dgm:spPr/>
    </dgm:pt>
    <dgm:pt modelId="{6C35CDDF-6274-413D-999B-411D15E51F7A}" type="pres">
      <dgm:prSet presAssocID="{F20969C9-C3E1-4E5F-B5D8-752EAFFA66CD}" presName="linearProcess" presStyleCnt="0"/>
      <dgm:spPr/>
    </dgm:pt>
  </dgm:ptLst>
  <dgm:cxnLst>
    <dgm:cxn modelId="{A2808576-2F2B-4A22-8E9F-C395330DE0D2}" type="presOf" srcId="{F20969C9-C3E1-4E5F-B5D8-752EAFFA66CD}" destId="{28F594BB-3164-44E1-AACE-1F506AC614F2}" srcOrd="0" destOrd="0" presId="urn:microsoft.com/office/officeart/2005/8/layout/hProcess9"/>
    <dgm:cxn modelId="{15408101-F2DE-4364-8C82-5A74E2051C21}" type="presParOf" srcId="{28F594BB-3164-44E1-AACE-1F506AC614F2}" destId="{DC46DE17-854A-4EA1-BCDE-CE0DA248B7B5}" srcOrd="0" destOrd="0" presId="urn:microsoft.com/office/officeart/2005/8/layout/hProcess9"/>
    <dgm:cxn modelId="{9463BDBB-4A3B-480A-8D11-B7B786C5B693}" type="presParOf" srcId="{28F594BB-3164-44E1-AACE-1F506AC614F2}" destId="{6C35CDDF-6274-413D-999B-411D15E51F7A}" srcOrd="1" destOrd="0" presId="urn:microsoft.com/office/officeart/2005/8/layout/hProcess9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20969C9-C3E1-4E5F-B5D8-752EAFFA66CD}" type="doc">
      <dgm:prSet loTypeId="urn:microsoft.com/office/officeart/2005/8/layout/hProcess9" loCatId="process" qsTypeId="urn:microsoft.com/office/officeart/2005/8/quickstyle/simple1#3" qsCatId="simple" csTypeId="urn:microsoft.com/office/officeart/2005/8/colors/accent1_2#4" csCatId="accent1" phldr="1"/>
      <dgm:spPr/>
    </dgm:pt>
    <dgm:pt modelId="{F4F190A0-FEBE-4142-B87E-4EF4E970B87B}">
      <dgm:prSet phldrT="[Текст]"/>
      <dgm:spPr/>
      <dgm:t>
        <a:bodyPr/>
        <a:lstStyle/>
        <a:p>
          <a:r>
            <a:rPr lang="ru-RU" dirty="0" smtClean="0"/>
            <a:t>15338,4</a:t>
          </a:r>
          <a:endParaRPr lang="ru-RU" dirty="0"/>
        </a:p>
      </dgm:t>
    </dgm:pt>
    <dgm:pt modelId="{C23E1985-92EC-49A3-B8FF-8D7DD1A5D311}" type="parTrans" cxnId="{BF67362F-A18E-4220-8F92-4955FC7DF973}">
      <dgm:prSet/>
      <dgm:spPr/>
      <dgm:t>
        <a:bodyPr/>
        <a:lstStyle/>
        <a:p>
          <a:endParaRPr lang="ru-RU"/>
        </a:p>
      </dgm:t>
    </dgm:pt>
    <dgm:pt modelId="{366BB52C-8EFB-4A5E-A835-CC422118E3EE}" type="sibTrans" cxnId="{BF67362F-A18E-4220-8F92-4955FC7DF973}">
      <dgm:prSet/>
      <dgm:spPr/>
      <dgm:t>
        <a:bodyPr/>
        <a:lstStyle/>
        <a:p>
          <a:endParaRPr lang="ru-RU"/>
        </a:p>
      </dgm:t>
    </dgm:pt>
    <dgm:pt modelId="{40316045-08AB-4749-83A2-7B3FC7131841}">
      <dgm:prSet phldrT="[Текст]"/>
      <dgm:spPr/>
      <dgm:t>
        <a:bodyPr/>
        <a:lstStyle/>
        <a:p>
          <a:r>
            <a:rPr lang="ru-RU" dirty="0" smtClean="0"/>
            <a:t>21865,6</a:t>
          </a:r>
          <a:endParaRPr lang="ru-RU" dirty="0"/>
        </a:p>
      </dgm:t>
    </dgm:pt>
    <dgm:pt modelId="{1885FB62-54AE-4753-BAA8-151751F2F457}" type="parTrans" cxnId="{433ABC1D-94C2-4F02-94A9-FFC931503A28}">
      <dgm:prSet/>
      <dgm:spPr/>
      <dgm:t>
        <a:bodyPr/>
        <a:lstStyle/>
        <a:p>
          <a:endParaRPr lang="ru-RU"/>
        </a:p>
      </dgm:t>
    </dgm:pt>
    <dgm:pt modelId="{3EC15032-9869-48A6-A161-39DB53D7916D}" type="sibTrans" cxnId="{433ABC1D-94C2-4F02-94A9-FFC931503A28}">
      <dgm:prSet/>
      <dgm:spPr/>
      <dgm:t>
        <a:bodyPr/>
        <a:lstStyle/>
        <a:p>
          <a:endParaRPr lang="ru-RU"/>
        </a:p>
      </dgm:t>
    </dgm:pt>
    <dgm:pt modelId="{65B862E2-8DBD-48D1-9E97-E878DDF2A1FB}">
      <dgm:prSet phldrT="[Текст]"/>
      <dgm:spPr/>
      <dgm:t>
        <a:bodyPr/>
        <a:lstStyle/>
        <a:p>
          <a:r>
            <a:rPr lang="ru-RU" dirty="0" smtClean="0"/>
            <a:t>28950,7</a:t>
          </a:r>
          <a:endParaRPr lang="ru-RU" dirty="0"/>
        </a:p>
      </dgm:t>
    </dgm:pt>
    <dgm:pt modelId="{C344E4C3-E536-45CC-BADA-6A3D47EAF67E}" type="parTrans" cxnId="{4FC87EE6-FE3D-4920-8A75-399DC2CA86A5}">
      <dgm:prSet/>
      <dgm:spPr/>
      <dgm:t>
        <a:bodyPr/>
        <a:lstStyle/>
        <a:p>
          <a:endParaRPr lang="ru-RU"/>
        </a:p>
      </dgm:t>
    </dgm:pt>
    <dgm:pt modelId="{26AEDBF7-85EE-416B-910F-712EF7106EAE}" type="sibTrans" cxnId="{4FC87EE6-FE3D-4920-8A75-399DC2CA86A5}">
      <dgm:prSet/>
      <dgm:spPr/>
      <dgm:t>
        <a:bodyPr/>
        <a:lstStyle/>
        <a:p>
          <a:endParaRPr lang="ru-RU"/>
        </a:p>
      </dgm:t>
    </dgm:pt>
    <dgm:pt modelId="{28F594BB-3164-44E1-AACE-1F506AC614F2}" type="pres">
      <dgm:prSet presAssocID="{F20969C9-C3E1-4E5F-B5D8-752EAFFA66CD}" presName="CompostProcess" presStyleCnt="0">
        <dgm:presLayoutVars>
          <dgm:dir/>
          <dgm:resizeHandles val="exact"/>
        </dgm:presLayoutVars>
      </dgm:prSet>
      <dgm:spPr/>
    </dgm:pt>
    <dgm:pt modelId="{DC46DE17-854A-4EA1-BCDE-CE0DA248B7B5}" type="pres">
      <dgm:prSet presAssocID="{F20969C9-C3E1-4E5F-B5D8-752EAFFA66CD}" presName="arrow" presStyleLbl="bgShp" presStyleIdx="0" presStyleCnt="1"/>
      <dgm:spPr/>
    </dgm:pt>
    <dgm:pt modelId="{6C35CDDF-6274-413D-999B-411D15E51F7A}" type="pres">
      <dgm:prSet presAssocID="{F20969C9-C3E1-4E5F-B5D8-752EAFFA66CD}" presName="linearProcess" presStyleCnt="0"/>
      <dgm:spPr/>
    </dgm:pt>
    <dgm:pt modelId="{FF07D64E-B4D0-4411-9201-E165DAA8541C}" type="pres">
      <dgm:prSet presAssocID="{F4F190A0-FEBE-4142-B87E-4EF4E970B87B}" presName="textNode" presStyleLbl="node1" presStyleIdx="0" presStyleCnt="3" custLinFactNeighborX="-64606" custLinFactNeighborY="-109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AE2AAE-DAC9-4586-B70D-42F5E8E8F1A5}" type="pres">
      <dgm:prSet presAssocID="{366BB52C-8EFB-4A5E-A835-CC422118E3EE}" presName="sibTrans" presStyleCnt="0"/>
      <dgm:spPr/>
    </dgm:pt>
    <dgm:pt modelId="{AE69153C-1C2F-4ECF-877C-0E90F63707A4}" type="pres">
      <dgm:prSet presAssocID="{40316045-08AB-4749-83A2-7B3FC7131841}" presName="textNode" presStyleLbl="node1" presStyleIdx="1" presStyleCnt="3" custLinFactNeighborX="49205" custLinFactNeighborY="-113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80A7E1-C2B0-44AE-B7CA-BFEA7E758444}" type="pres">
      <dgm:prSet presAssocID="{3EC15032-9869-48A6-A161-39DB53D7916D}" presName="sibTrans" presStyleCnt="0"/>
      <dgm:spPr/>
    </dgm:pt>
    <dgm:pt modelId="{E3F57853-F910-4FAE-9F83-EED7A699FA62}" type="pres">
      <dgm:prSet presAssocID="{65B862E2-8DBD-48D1-9E97-E878DDF2A1FB}" presName="textNode" presStyleLbl="node1" presStyleIdx="2" presStyleCnt="3" custLinFactNeighborX="-40207" custLinFactNeighborY="-109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3ABC1D-94C2-4F02-94A9-FFC931503A28}" srcId="{F20969C9-C3E1-4E5F-B5D8-752EAFFA66CD}" destId="{40316045-08AB-4749-83A2-7B3FC7131841}" srcOrd="1" destOrd="0" parTransId="{1885FB62-54AE-4753-BAA8-151751F2F457}" sibTransId="{3EC15032-9869-48A6-A161-39DB53D7916D}"/>
    <dgm:cxn modelId="{354A57DE-E17E-4A6E-B15A-DFA972DCA516}" type="presOf" srcId="{40316045-08AB-4749-83A2-7B3FC7131841}" destId="{AE69153C-1C2F-4ECF-877C-0E90F63707A4}" srcOrd="0" destOrd="0" presId="urn:microsoft.com/office/officeart/2005/8/layout/hProcess9"/>
    <dgm:cxn modelId="{6D113528-77B2-40EB-87C1-BA27E9DFCDD4}" type="presOf" srcId="{F20969C9-C3E1-4E5F-B5D8-752EAFFA66CD}" destId="{28F594BB-3164-44E1-AACE-1F506AC614F2}" srcOrd="0" destOrd="0" presId="urn:microsoft.com/office/officeart/2005/8/layout/hProcess9"/>
    <dgm:cxn modelId="{4FC87EE6-FE3D-4920-8A75-399DC2CA86A5}" srcId="{F20969C9-C3E1-4E5F-B5D8-752EAFFA66CD}" destId="{65B862E2-8DBD-48D1-9E97-E878DDF2A1FB}" srcOrd="2" destOrd="0" parTransId="{C344E4C3-E536-45CC-BADA-6A3D47EAF67E}" sibTransId="{26AEDBF7-85EE-416B-910F-712EF7106EAE}"/>
    <dgm:cxn modelId="{BF67362F-A18E-4220-8F92-4955FC7DF973}" srcId="{F20969C9-C3E1-4E5F-B5D8-752EAFFA66CD}" destId="{F4F190A0-FEBE-4142-B87E-4EF4E970B87B}" srcOrd="0" destOrd="0" parTransId="{C23E1985-92EC-49A3-B8FF-8D7DD1A5D311}" sibTransId="{366BB52C-8EFB-4A5E-A835-CC422118E3EE}"/>
    <dgm:cxn modelId="{7CDF8060-DC53-4CB2-B8E5-427FD7F48E81}" type="presOf" srcId="{F4F190A0-FEBE-4142-B87E-4EF4E970B87B}" destId="{FF07D64E-B4D0-4411-9201-E165DAA8541C}" srcOrd="0" destOrd="0" presId="urn:microsoft.com/office/officeart/2005/8/layout/hProcess9"/>
    <dgm:cxn modelId="{6750A09C-FABB-4F66-B4BF-2E03D4C8B83C}" type="presOf" srcId="{65B862E2-8DBD-48D1-9E97-E878DDF2A1FB}" destId="{E3F57853-F910-4FAE-9F83-EED7A699FA62}" srcOrd="0" destOrd="0" presId="urn:microsoft.com/office/officeart/2005/8/layout/hProcess9"/>
    <dgm:cxn modelId="{7A5BEB50-DDFA-4112-BEBA-FE9E2096D2CF}" type="presParOf" srcId="{28F594BB-3164-44E1-AACE-1F506AC614F2}" destId="{DC46DE17-854A-4EA1-BCDE-CE0DA248B7B5}" srcOrd="0" destOrd="0" presId="urn:microsoft.com/office/officeart/2005/8/layout/hProcess9"/>
    <dgm:cxn modelId="{FFCD097C-A857-4DEF-9305-7E9F81EA1ECD}" type="presParOf" srcId="{28F594BB-3164-44E1-AACE-1F506AC614F2}" destId="{6C35CDDF-6274-413D-999B-411D15E51F7A}" srcOrd="1" destOrd="0" presId="urn:microsoft.com/office/officeart/2005/8/layout/hProcess9"/>
    <dgm:cxn modelId="{EA73CA09-F592-4AAE-8459-9A2647E97F7B}" type="presParOf" srcId="{6C35CDDF-6274-413D-999B-411D15E51F7A}" destId="{FF07D64E-B4D0-4411-9201-E165DAA8541C}" srcOrd="0" destOrd="0" presId="urn:microsoft.com/office/officeart/2005/8/layout/hProcess9"/>
    <dgm:cxn modelId="{C957A6E7-C2BE-4A7A-8253-3382C1260F35}" type="presParOf" srcId="{6C35CDDF-6274-413D-999B-411D15E51F7A}" destId="{F8AE2AAE-DAC9-4586-B70D-42F5E8E8F1A5}" srcOrd="1" destOrd="0" presId="urn:microsoft.com/office/officeart/2005/8/layout/hProcess9"/>
    <dgm:cxn modelId="{B92DAD8F-51AC-423D-A934-B1514F798E63}" type="presParOf" srcId="{6C35CDDF-6274-413D-999B-411D15E51F7A}" destId="{AE69153C-1C2F-4ECF-877C-0E90F63707A4}" srcOrd="2" destOrd="0" presId="urn:microsoft.com/office/officeart/2005/8/layout/hProcess9"/>
    <dgm:cxn modelId="{FAC4FBE9-1507-4D4F-98F0-2D278F3994B7}" type="presParOf" srcId="{6C35CDDF-6274-413D-999B-411D15E51F7A}" destId="{E780A7E1-C2B0-44AE-B7CA-BFEA7E758444}" srcOrd="3" destOrd="0" presId="urn:microsoft.com/office/officeart/2005/8/layout/hProcess9"/>
    <dgm:cxn modelId="{87CC6E2D-3F7D-42DA-9E47-F410FA482D5A}" type="presParOf" srcId="{6C35CDDF-6274-413D-999B-411D15E51F7A}" destId="{E3F57853-F910-4FAE-9F83-EED7A699FA62}" srcOrd="4" destOrd="0" presId="urn:microsoft.com/office/officeart/2005/8/layout/hProcess9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4814B73-4A48-42CF-A3A0-BBD51E2D0CE8}" type="doc">
      <dgm:prSet loTypeId="urn:microsoft.com/office/officeart/2005/8/layout/hProcess3" loCatId="process" qsTypeId="urn:microsoft.com/office/officeart/2005/8/quickstyle/simple2" qsCatId="simple" csTypeId="urn:microsoft.com/office/officeart/2005/8/colors/accent1_2" csCatId="accent1" phldr="0"/>
      <dgm:spPr/>
    </dgm:pt>
    <dgm:pt modelId="{74E98DE2-BEA2-4C9C-A5E1-CBD6AB6EBFD1}">
      <dgm:prSet phldrT="[Текст]" phldr="1"/>
      <dgm:spPr/>
      <dgm:t>
        <a:bodyPr/>
        <a:lstStyle/>
        <a:p>
          <a:endParaRPr lang="ru-RU" dirty="0"/>
        </a:p>
      </dgm:t>
    </dgm:pt>
    <dgm:pt modelId="{1DBD3E85-B9EF-4B27-ACA8-D824DCB82E10}" type="parTrans" cxnId="{289654E0-7E7F-42CF-B6A0-D25700AE485F}">
      <dgm:prSet/>
      <dgm:spPr/>
    </dgm:pt>
    <dgm:pt modelId="{8585FA16-9E97-4941-8FC1-66295D9626EB}" type="sibTrans" cxnId="{289654E0-7E7F-42CF-B6A0-D25700AE485F}">
      <dgm:prSet/>
      <dgm:spPr/>
    </dgm:pt>
    <dgm:pt modelId="{964788FA-8C51-4D21-8CC4-8E88A09141C2}" type="pres">
      <dgm:prSet presAssocID="{84814B73-4A48-42CF-A3A0-BBD51E2D0CE8}" presName="Name0" presStyleCnt="0">
        <dgm:presLayoutVars>
          <dgm:dir/>
          <dgm:animLvl val="lvl"/>
          <dgm:resizeHandles val="exact"/>
        </dgm:presLayoutVars>
      </dgm:prSet>
      <dgm:spPr/>
    </dgm:pt>
    <dgm:pt modelId="{266AD0C6-1CB2-4DFF-B247-9E784BFDA1B3}" type="pres">
      <dgm:prSet presAssocID="{84814B73-4A48-42CF-A3A0-BBD51E2D0CE8}" presName="dummy" presStyleCnt="0"/>
      <dgm:spPr/>
    </dgm:pt>
    <dgm:pt modelId="{F4F91515-D70C-4F2E-BFF7-7521AC90A41B}" type="pres">
      <dgm:prSet presAssocID="{84814B73-4A48-42CF-A3A0-BBD51E2D0CE8}" presName="linH" presStyleCnt="0"/>
      <dgm:spPr/>
    </dgm:pt>
    <dgm:pt modelId="{FFAC0A38-EAE4-43CB-A796-D2EC745576F3}" type="pres">
      <dgm:prSet presAssocID="{84814B73-4A48-42CF-A3A0-BBD51E2D0CE8}" presName="padding1" presStyleCnt="0"/>
      <dgm:spPr/>
    </dgm:pt>
    <dgm:pt modelId="{8C4E1D04-8704-4BAC-9B40-80ABA792EA2C}" type="pres">
      <dgm:prSet presAssocID="{74E98DE2-BEA2-4C9C-A5E1-CBD6AB6EBFD1}" presName="linV" presStyleCnt="0"/>
      <dgm:spPr/>
    </dgm:pt>
    <dgm:pt modelId="{8995EE35-AD5C-4FCB-BBB7-21663DBAFDB3}" type="pres">
      <dgm:prSet presAssocID="{74E98DE2-BEA2-4C9C-A5E1-CBD6AB6EBFD1}" presName="spVertical1" presStyleCnt="0"/>
      <dgm:spPr/>
    </dgm:pt>
    <dgm:pt modelId="{5C8B1D38-C4AC-4A39-864E-DF3A1A05CCE0}" type="pres">
      <dgm:prSet presAssocID="{74E98DE2-BEA2-4C9C-A5E1-CBD6AB6EBFD1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85F842-7377-42BF-A9EC-8BFC1371A97A}" type="pres">
      <dgm:prSet presAssocID="{74E98DE2-BEA2-4C9C-A5E1-CBD6AB6EBFD1}" presName="spVertical2" presStyleCnt="0"/>
      <dgm:spPr/>
    </dgm:pt>
    <dgm:pt modelId="{8AF9D162-3701-4DA2-8B3A-3B81EECA5214}" type="pres">
      <dgm:prSet presAssocID="{74E98DE2-BEA2-4C9C-A5E1-CBD6AB6EBFD1}" presName="spVertical3" presStyleCnt="0"/>
      <dgm:spPr/>
    </dgm:pt>
    <dgm:pt modelId="{531077A2-1775-4008-B1EE-EDBBACA76896}" type="pres">
      <dgm:prSet presAssocID="{84814B73-4A48-42CF-A3A0-BBD51E2D0CE8}" presName="padding2" presStyleCnt="0"/>
      <dgm:spPr/>
    </dgm:pt>
    <dgm:pt modelId="{4C93D02E-9645-4AC2-B80F-7B80BD3BA7FC}" type="pres">
      <dgm:prSet presAssocID="{84814B73-4A48-42CF-A3A0-BBD51E2D0CE8}" presName="negArrow" presStyleCnt="0"/>
      <dgm:spPr/>
    </dgm:pt>
    <dgm:pt modelId="{49763A43-1584-4E2D-9D21-E5CD94BA6C02}" type="pres">
      <dgm:prSet presAssocID="{84814B73-4A48-42CF-A3A0-BBD51E2D0CE8}" presName="backgroundArrow" presStyleLbl="node1" presStyleIdx="0" presStyleCnt="1"/>
      <dgm:spPr/>
    </dgm:pt>
  </dgm:ptLst>
  <dgm:cxnLst>
    <dgm:cxn modelId="{17A31EE2-49F7-4433-8497-8355F24D68DC}" type="presOf" srcId="{84814B73-4A48-42CF-A3A0-BBD51E2D0CE8}" destId="{964788FA-8C51-4D21-8CC4-8E88A09141C2}" srcOrd="0" destOrd="0" presId="urn:microsoft.com/office/officeart/2005/8/layout/hProcess3"/>
    <dgm:cxn modelId="{289654E0-7E7F-42CF-B6A0-D25700AE485F}" srcId="{84814B73-4A48-42CF-A3A0-BBD51E2D0CE8}" destId="{74E98DE2-BEA2-4C9C-A5E1-CBD6AB6EBFD1}" srcOrd="0" destOrd="0" parTransId="{1DBD3E85-B9EF-4B27-ACA8-D824DCB82E10}" sibTransId="{8585FA16-9E97-4941-8FC1-66295D9626EB}"/>
    <dgm:cxn modelId="{42EC6E4F-9126-4BD4-908F-29466122BD70}" type="presOf" srcId="{74E98DE2-BEA2-4C9C-A5E1-CBD6AB6EBFD1}" destId="{5C8B1D38-C4AC-4A39-864E-DF3A1A05CCE0}" srcOrd="0" destOrd="0" presId="urn:microsoft.com/office/officeart/2005/8/layout/hProcess3"/>
    <dgm:cxn modelId="{DB81E0C4-B4F4-4258-A5AF-FA25E25E9F04}" type="presParOf" srcId="{964788FA-8C51-4D21-8CC4-8E88A09141C2}" destId="{266AD0C6-1CB2-4DFF-B247-9E784BFDA1B3}" srcOrd="0" destOrd="0" presId="urn:microsoft.com/office/officeart/2005/8/layout/hProcess3"/>
    <dgm:cxn modelId="{11A406D7-63A8-4768-9607-68F97A98912E}" type="presParOf" srcId="{964788FA-8C51-4D21-8CC4-8E88A09141C2}" destId="{F4F91515-D70C-4F2E-BFF7-7521AC90A41B}" srcOrd="1" destOrd="0" presId="urn:microsoft.com/office/officeart/2005/8/layout/hProcess3"/>
    <dgm:cxn modelId="{6B8E185B-1636-438E-9D80-6D60420F4922}" type="presParOf" srcId="{F4F91515-D70C-4F2E-BFF7-7521AC90A41B}" destId="{FFAC0A38-EAE4-43CB-A796-D2EC745576F3}" srcOrd="0" destOrd="0" presId="urn:microsoft.com/office/officeart/2005/8/layout/hProcess3"/>
    <dgm:cxn modelId="{B548DBD5-A85A-4924-8E1D-65C525C624DA}" type="presParOf" srcId="{F4F91515-D70C-4F2E-BFF7-7521AC90A41B}" destId="{8C4E1D04-8704-4BAC-9B40-80ABA792EA2C}" srcOrd="1" destOrd="0" presId="urn:microsoft.com/office/officeart/2005/8/layout/hProcess3"/>
    <dgm:cxn modelId="{A4CBE312-4EE5-4ACE-B4FD-FFDF8E4BECE1}" type="presParOf" srcId="{8C4E1D04-8704-4BAC-9B40-80ABA792EA2C}" destId="{8995EE35-AD5C-4FCB-BBB7-21663DBAFDB3}" srcOrd="0" destOrd="0" presId="urn:microsoft.com/office/officeart/2005/8/layout/hProcess3"/>
    <dgm:cxn modelId="{15B626AE-B6FF-44B5-9198-3D671823A6FD}" type="presParOf" srcId="{8C4E1D04-8704-4BAC-9B40-80ABA792EA2C}" destId="{5C8B1D38-C4AC-4A39-864E-DF3A1A05CCE0}" srcOrd="1" destOrd="0" presId="urn:microsoft.com/office/officeart/2005/8/layout/hProcess3"/>
    <dgm:cxn modelId="{FA242670-13C4-46EF-8E75-FE0D757723A1}" type="presParOf" srcId="{8C4E1D04-8704-4BAC-9B40-80ABA792EA2C}" destId="{F485F842-7377-42BF-A9EC-8BFC1371A97A}" srcOrd="2" destOrd="0" presId="urn:microsoft.com/office/officeart/2005/8/layout/hProcess3"/>
    <dgm:cxn modelId="{432E9ED7-319E-422D-A0DF-F855D5E2F516}" type="presParOf" srcId="{8C4E1D04-8704-4BAC-9B40-80ABA792EA2C}" destId="{8AF9D162-3701-4DA2-8B3A-3B81EECA5214}" srcOrd="3" destOrd="0" presId="urn:microsoft.com/office/officeart/2005/8/layout/hProcess3"/>
    <dgm:cxn modelId="{5B682F8A-B21E-4861-AB49-40BB849A107A}" type="presParOf" srcId="{F4F91515-D70C-4F2E-BFF7-7521AC90A41B}" destId="{531077A2-1775-4008-B1EE-EDBBACA76896}" srcOrd="2" destOrd="0" presId="urn:microsoft.com/office/officeart/2005/8/layout/hProcess3"/>
    <dgm:cxn modelId="{0E78D99E-ED2A-4621-95B8-3FA04E5D792D}" type="presParOf" srcId="{F4F91515-D70C-4F2E-BFF7-7521AC90A41B}" destId="{4C93D02E-9645-4AC2-B80F-7B80BD3BA7FC}" srcOrd="3" destOrd="0" presId="urn:microsoft.com/office/officeart/2005/8/layout/hProcess3"/>
    <dgm:cxn modelId="{9C63D061-6B2B-4715-AB71-CC8160537492}" type="presParOf" srcId="{F4F91515-D70C-4F2E-BFF7-7521AC90A41B}" destId="{49763A43-1584-4E2D-9D21-E5CD94BA6C02}" srcOrd="4" destOrd="0" presId="urn:microsoft.com/office/officeart/2005/8/layout/hProcess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0A2885D-4996-4EA1-9F52-A2F5ED9C9CF2}" type="datetimeFigureOut">
              <a:rPr lang="ru-RU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714875"/>
            <a:ext cx="54260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319876B-3E18-4F77-B753-1C8B51AF4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19876B-3E18-4F77-B753-1C8B51AF48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39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C06280-B8EE-46B1-9BB5-7E46685FD87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331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C2551B-24ED-45F6-94D0-7D8BECD44E4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hemeOverride" Target="../theme/themeOverride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90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B8A30FB-5DB0-4E38-88EC-6B8A90F33C34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34F70074-4EEF-446E-A36F-CE70BAEA091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84B2DAD-B086-4B6A-B7BE-E6A2147D13F4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80ACF04-E63B-49CB-832A-AB985CC555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1FA02D6-22AC-4DD1-BB09-D4111F67B999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8598B51-1ACE-4058-9E20-26E6843025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828800"/>
            <a:ext cx="8229600" cy="4302125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9BCCC0B-602A-4D90-8D42-D811570FAC24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F287C39-92C3-4DFC-AB02-57FCC5249F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90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5B3F4E1-A1A6-4800-A669-D22DF5D1C756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E3853D4D-8254-490A-B873-C30329276C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61F5C7F-A528-4C9A-A713-CC5FEE447CE7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F546D53-B748-4278-A8A4-6EA921F739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2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BA6872F-7A1B-45EC-9DEA-5FA6784C632A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F4DD96E-6CA3-4257-9457-A037BD08DC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7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7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29FB6ED-D6C4-4FF3-953D-747DD3180253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E5EA79F-1504-4BED-BBA4-7F67DABC26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9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9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6EB431C-C294-4CA4-854B-94A65B6055F5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2F37C87-FE21-45DD-A435-61B7B01124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D55F8DC-D939-45FF-9208-959413128360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9A99D3A-8B78-4BD6-8CD3-E14E10B6AA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2BA8BA2-B434-4E74-A4A3-0A00A9979517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7A217B9-8ADA-4EBF-960C-8E357B969A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C0C8E36-83CD-4A61-8FB2-5B2F51031587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AC80442-1861-40A9-841F-855DBE449A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D1EFA1D-C778-4F3A-A53A-8CD5B3B952D7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EA424CB-9126-4BC0-9EB5-ADBAC7C8A3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7" y="1109163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11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E733EB2-8474-407E-9D88-7F87D86ECEB5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A0562CC-7E68-4C23-A267-FBAFE729F3F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863BE95-53A1-4D84-BEEB-4C8411D91EB9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EAFD9CD-4269-43FA-90F6-8E2B83BE04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18ECC60-8C39-4AB3-B3E4-18269985D90B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826F2CD-27B4-4E34-B6F8-5EAF1E0843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90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B91F499-6DD8-470A-9106-6E08EF20F62D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CE2A847B-03B3-4F89-8529-4496ABA2B2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32A1294-4958-45B3-B17E-D5EF70498EA9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1F6243F-238B-48CF-912F-52A0D2B6A90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2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F42426A-B888-46F2-9974-2C29B72714E4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4541BA3-F254-404E-9A4E-49DA4AD3122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7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7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DD2CF81-344B-4CC0-9D5B-529A31B64062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C0EAAC7-F29B-4830-B4AD-7CACA64C75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9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9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685C071-5B2B-4ADA-864C-D2045324B82F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B6477F6-670F-40CE-883F-C61FB37425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02A1F10-C9F9-442B-B7D7-B83D83622FAF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83103DA-1FE0-431C-BB97-5C4EA415C9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2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197DE26-5FB8-4D71-AFE1-B97E034EACAF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E8B2DE0-8E42-41EA-97DB-16A460658A7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9BDE784-9EDA-4B7B-9501-C4B03E3FEE24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7093414-8E7C-4AEB-A142-8AA6E3486D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43DC3E0-54D3-4648-A03A-DDA75EEE2E33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707F8AA-6C7A-4D73-BBBB-4C2DB24B42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7" y="1109163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11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E0C146B-A7A5-47A4-8116-0B7AD5E7C94B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6848AB3-77ED-41E8-B25B-0631538EBF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37B4783-32A2-432F-9931-4C121D5232CC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43ECC46-CDE3-406C-8BD7-83CA71E14C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BC9DE9A-F52D-459E-861D-6B10317CBCEB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E0DA175-47BD-4238-BFDE-99E0D0D439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828800"/>
            <a:ext cx="8229600" cy="4302125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B1535FB-2468-4206-8487-E5EF35D52CDD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B53306E-0F19-41DA-84E9-B64B0CCABF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90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80FDFF4-15D6-4523-A0A6-A5224C28B55A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0AA50389-0742-4FE1-A012-2679349FDF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AA92DF0-BAE9-49C5-B460-3349365B5851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1348521-B9AF-4D23-AC00-9C802B6A0B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2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CBF7804-15C9-425A-9C19-782F59AEC215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D5DCCA4-2FEE-4526-B377-D750F927E4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7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7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54F8CA5-FBF0-4972-BACE-AB08D4EB1159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86F08CB-5E48-4B0E-8919-74DB1BF2A7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7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7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B96565F-996C-4625-BE48-4A993C5AB6E9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73F3669-3501-44EC-9739-D7BCE906240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9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9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35B0587-3904-47B5-9996-4E0BA564DB1C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79C2A4D-8162-4B43-BB90-ED8A88C9D6D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10F2355-A5D5-47CD-8DD4-8E51A8FF7564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194119B-6258-44D9-A4DB-5686A94C40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75CBCE0-0DCD-41F8-BD2D-C9348E5B2BF9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FF37713-EFEA-4596-864E-878684F275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C3990A5-CDCD-4871-AD5B-32B0C303C40B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460FA51-4031-4904-AFFC-623B27E069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7" y="1109163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11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62291B8-E129-452F-8445-23E73E91E8D7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885364E-EC0B-4702-8013-F531E6F551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3E27793-C0A2-4A42-8FBF-B6931BB8F8D3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AA60685-D99D-41DF-9A68-9F650A506B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CD39F9C-5E4F-4DAD-A484-CDDDE4C1B66C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558137F-5075-407F-B978-5A607EBA3E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828800"/>
            <a:ext cx="8229600" cy="4302125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424A487-A905-47AD-9B2A-2E092B631C29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5159AC0-689E-490C-937D-15BEF37B994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90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89BEF36-10C2-4717-AA1D-14D55C90C06F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EDA20B47-8A10-487C-AA7C-3831AC88D2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AEF34FB-0A71-4E09-98E4-070D3A3DB7BC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55F03A9-6AB8-4FDE-8853-AEF3105FCF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9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9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F953A7E-BF06-4E47-A18D-5479BFCF377B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D880D22-67AA-40ED-B00C-CED54E560C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2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B703528-CDD0-4573-B744-0F5A9E340841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553827B-79E5-4EC4-AD73-475C0A41469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7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7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F06BEE7-817F-4478-8404-C338F22587E2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EAFD50D-A071-459B-96EA-6308013AFD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9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9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63433B7-3F67-4AC5-93EA-C470D3273AA4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797BE87-B46C-43F2-8BB7-2E41541AA5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A3B944A-9926-4243-88C8-577C9B4E71D6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3F278C4-6DC4-4A2A-91F5-ECA040838F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85BBC39-FF98-4342-BDFD-E3B963172579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F39F6A1-57BF-44E4-9078-1E65943221C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13FF15B-0646-402F-8658-152B1CFE4886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EE10A40-5B57-4611-8667-292339468F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7" y="1109163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11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D3E5098-10B1-4233-BE8B-D94C08B1194C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6DA7ABF-0E4B-41A5-8192-156B65210F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6067B3F-BB88-48DB-BCB2-0CB6602CB034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EEC4AC6-FC22-4EB3-AE5F-D44578D3B5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81C6C34-033E-4166-9C43-5C6873266194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BDF6E18-90DC-474E-A1F9-7F08950A48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828800"/>
            <a:ext cx="8229600" cy="4302125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1B89D93-42A9-46DD-9556-B45EE3AF4F02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013F95C-06C9-498F-9C4B-449A9A87B3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6D9EA5D-E603-4572-BECE-D4ED1C6C5341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982B524-3C6F-4DA4-9A2C-E8E7F23E76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10/15/2015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00AF5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30200" y="3183001"/>
            <a:ext cx="3357245" cy="3440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10/15/2015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ED04B6CF-F7BF-4D24-B7AF-83CDD7C84E36}" type="datetimeFigureOut">
              <a:rPr lang="ru-RU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11B4FF2C-02A3-48B5-AD66-E4EE9B5DA3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143CA2EB-DC22-4D06-AEF0-A4AA849B7B90}" type="datetimeFigureOut">
              <a:rPr lang="ru-RU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E44192AC-646E-4B94-B741-224B661082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081CF710-124C-4701-B9AB-79B50FCB153F}" type="datetimeFigureOut">
              <a:rPr lang="ru-RU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8769216D-56FC-4D38-8692-79BED1070D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D380B5A9-5000-4C6A-B274-5ECE52A68F8F}" type="datetimeFigureOut">
              <a:rPr lang="ru-RU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87930007-AC47-4B95-9B6C-EB63A141F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4D4BC746-A1BB-4129-A8F8-D6C6CF2AA132}" type="datetimeFigureOut">
              <a:rPr lang="ru-RU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AF164866-0AC4-4A01-B2CA-61AE4D28FC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52996A98-B1A5-471E-809D-A344C082C021}" type="datetimeFigureOut">
              <a:rPr lang="ru-RU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4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F382B428-2AA0-486A-883F-4A17470658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75C0DADD-227E-4CAB-9F73-C920D82F0AD2}" type="datetimeFigureOut">
              <a:rPr lang="ru-RU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8E338B12-142C-45E1-8898-A16226B4BD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9B357977-CBD9-4B22-9F1A-8AD19052ABEF}" type="datetimeFigureOut">
              <a:rPr lang="ru-RU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BB943A34-7807-49B7-B6FB-50476F02CF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9A7EF5E-4D88-421B-851F-ABDD6FCA80AE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75BEBB2-74C0-434C-BBBB-7E625784CD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A3FBB881-D56C-4550-8D61-0991680E5983}" type="datetimeFigureOut">
              <a:rPr lang="ru-RU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BC72B00E-033D-465F-A98B-97EB480AEB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71A2E56B-DAC7-4CD6-AFAE-9233A38EF809}" type="datetimeFigureOut">
              <a:rPr lang="ru-RU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B64BBDAA-A4FA-4789-8667-8AE4AE806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CDE0729B-A03E-48B1-BD57-9093C4975658}" type="datetimeFigureOut">
              <a:rPr lang="ru-RU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14D24A27-5F16-4078-9969-C2316C038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C064461-A4E0-4800-8B52-4A5DC131E996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75EDD09-0151-437D-ACAD-BE7EF4E0FE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7" y="1109163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11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8433532-428A-44E0-8AB6-5A67D6182931}" type="datetime1">
              <a:rPr lang="ru-RU"/>
              <a:pPr>
                <a:defRPr/>
              </a:pPr>
              <a:t>15.10.2015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8C129E0-50DC-4141-95D0-3F6AA54B8F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183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7184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rgbClr val="C0504D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5B19180-CA1F-4401-A878-7A27CD58EC04}" type="datetime1">
              <a:rPr lang="ru-RU"/>
              <a:pPr>
                <a:defRPr/>
              </a:pPr>
              <a:t>15.10.2015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rgbClr val="C0504D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88A3332-DDD6-4BE6-BA7B-1202D4DCD8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77" r:id="rId1"/>
    <p:sldLayoutId id="2147484778" r:id="rId2"/>
    <p:sldLayoutId id="2147484779" r:id="rId3"/>
    <p:sldLayoutId id="2147484780" r:id="rId4"/>
    <p:sldLayoutId id="2147484781" r:id="rId5"/>
    <p:sldLayoutId id="2147484782" r:id="rId6"/>
    <p:sldLayoutId id="2147484783" r:id="rId7"/>
    <p:sldLayoutId id="2147484784" r:id="rId8"/>
    <p:sldLayoutId id="2147484785" r:id="rId9"/>
    <p:sldLayoutId id="2147484786" r:id="rId10"/>
    <p:sldLayoutId id="2147484787" r:id="rId11"/>
    <p:sldLayoutId id="2147484788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207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20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rgbClr val="C0504D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5C0C143-84AC-4C86-857B-385FBE40F23A}" type="datetime1">
              <a:rPr lang="ru-RU"/>
              <a:pPr>
                <a:defRPr/>
              </a:pPr>
              <a:t>15.10.2015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rgbClr val="C0504D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44A34E8-3579-4050-A6FC-D622C31AAE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89" r:id="rId1"/>
    <p:sldLayoutId id="2147484790" r:id="rId2"/>
    <p:sldLayoutId id="2147484791" r:id="rId3"/>
    <p:sldLayoutId id="2147484792" r:id="rId4"/>
    <p:sldLayoutId id="2147484793" r:id="rId5"/>
    <p:sldLayoutId id="2147484794" r:id="rId6"/>
    <p:sldLayoutId id="2147484795" r:id="rId7"/>
    <p:sldLayoutId id="2147484796" r:id="rId8"/>
    <p:sldLayoutId id="2147484797" r:id="rId9"/>
    <p:sldLayoutId id="2147484798" r:id="rId10"/>
    <p:sldLayoutId id="214748479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231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232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rgbClr val="C0504D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C2090C0-4BC8-4024-BA07-59948E47FA52}" type="datetime1">
              <a:rPr lang="ru-RU"/>
              <a:pPr>
                <a:defRPr/>
              </a:pPr>
              <a:t>15.10.2015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rgbClr val="C0504D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7B8C525-271C-4FB9-957A-4EC1B37C61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01" r:id="rId1"/>
    <p:sldLayoutId id="2147484802" r:id="rId2"/>
    <p:sldLayoutId id="2147484803" r:id="rId3"/>
    <p:sldLayoutId id="2147484804" r:id="rId4"/>
    <p:sldLayoutId id="2147484805" r:id="rId5"/>
    <p:sldLayoutId id="2147484806" r:id="rId6"/>
    <p:sldLayoutId id="2147484807" r:id="rId7"/>
    <p:sldLayoutId id="2147484808" r:id="rId8"/>
    <p:sldLayoutId id="2147484809" r:id="rId9"/>
    <p:sldLayoutId id="2147484810" r:id="rId10"/>
    <p:sldLayoutId id="2147484811" r:id="rId11"/>
    <p:sldLayoutId id="214748481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55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56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rgbClr val="C0504D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405BEA4-A66F-4A42-863F-6DCC495FC78E}" type="datetime1">
              <a:rPr lang="ru-RU"/>
              <a:pPr>
                <a:defRPr/>
              </a:pPr>
              <a:t>15.10.2015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rgbClr val="C0504D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6BA5D8F-FEED-43FF-92DB-998898D14D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13" r:id="rId1"/>
    <p:sldLayoutId id="2147484814" r:id="rId2"/>
    <p:sldLayoutId id="2147484815" r:id="rId3"/>
    <p:sldLayoutId id="2147484816" r:id="rId4"/>
    <p:sldLayoutId id="2147484817" r:id="rId5"/>
    <p:sldLayoutId id="2147484818" r:id="rId6"/>
    <p:sldLayoutId id="2147484819" r:id="rId7"/>
    <p:sldLayoutId id="2147484820" r:id="rId8"/>
    <p:sldLayoutId id="2147484821" r:id="rId9"/>
    <p:sldLayoutId id="2147484822" r:id="rId10"/>
    <p:sldLayoutId id="2147484823" r:id="rId11"/>
    <p:sldLayoutId id="2147484824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27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128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rgbClr val="C0504D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9780E40-E2D9-445B-9ED8-A5FA93BA936E}" type="datetime1">
              <a:rPr lang="ru-RU"/>
              <a:pPr>
                <a:defRPr/>
              </a:pPr>
              <a:t>15.10.2015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rgbClr val="C0504D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A6F562B-B5F7-4EDF-9D97-A61F2EF0A7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25" r:id="rId1"/>
    <p:sldLayoutId id="2147484826" r:id="rId2"/>
    <p:sldLayoutId id="2147484827" r:id="rId3"/>
    <p:sldLayoutId id="2147484828" r:id="rId4"/>
    <p:sldLayoutId id="2147484829" r:id="rId5"/>
    <p:sldLayoutId id="2147484830" r:id="rId6"/>
    <p:sldLayoutId id="2147484831" r:id="rId7"/>
    <p:sldLayoutId id="2147484832" r:id="rId8"/>
    <p:sldLayoutId id="2147484833" r:id="rId9"/>
    <p:sldLayoutId id="2147484834" r:id="rId10"/>
    <p:sldLayoutId id="2147484835" r:id="rId11"/>
    <p:sldLayoutId id="2147484836" r:id="rId12"/>
    <p:sldLayoutId id="2147484848" r:id="rId13"/>
    <p:sldLayoutId id="2147484849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293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EB95DC-8A38-4624-A390-FD609018FA20}" type="datetimeFigureOut">
              <a:rPr lang="ru-RU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B450A2-917C-42C6-9FC1-86FCC2B299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37" r:id="rId1"/>
    <p:sldLayoutId id="2147484838" r:id="rId2"/>
    <p:sldLayoutId id="2147484839" r:id="rId3"/>
    <p:sldLayoutId id="2147484840" r:id="rId4"/>
    <p:sldLayoutId id="2147484841" r:id="rId5"/>
    <p:sldLayoutId id="2147484842" r:id="rId6"/>
    <p:sldLayoutId id="2147484843" r:id="rId7"/>
    <p:sldLayoutId id="2147484844" r:id="rId8"/>
    <p:sldLayoutId id="2147484845" r:id="rId9"/>
    <p:sldLayoutId id="2147484846" r:id="rId10"/>
    <p:sldLayoutId id="214748484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9.xml"/><Relationship Id="rId1" Type="http://schemas.openxmlformats.org/officeDocument/2006/relationships/vmlDrawing" Target="../drawings/vmlDrawing3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4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5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6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12" Type="http://schemas.openxmlformats.org/officeDocument/2006/relationships/image" Target="../media/image1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9.xml"/><Relationship Id="rId6" Type="http://schemas.openxmlformats.org/officeDocument/2006/relationships/diagramData" Target="../diagrams/data3.xml"/><Relationship Id="rId11" Type="http://schemas.openxmlformats.org/officeDocument/2006/relationships/image" Target="../media/image17.png"/><Relationship Id="rId5" Type="http://schemas.openxmlformats.org/officeDocument/2006/relationships/diagramColors" Target="../diagrams/colors2.xml"/><Relationship Id="rId10" Type="http://schemas.openxmlformats.org/officeDocument/2006/relationships/image" Target="../media/image16.png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3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3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9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8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6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Relationship Id="rId4" Type="http://schemas.openxmlformats.org/officeDocument/2006/relationships/hyperlink" Target="mailto:sp23245@donpac.ru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7188" y="4500563"/>
            <a:ext cx="8501062" cy="171450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4800" b="1" dirty="0" smtClean="0">
                <a:solidFill>
                  <a:srgbClr val="785600"/>
                </a:solidFill>
                <a:latin typeface="Constantia" pitchFamily="18" charset="0"/>
              </a:rPr>
              <a:t>БЮДЖЕТ ДЛЯ ГРАЖДАН 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4800" b="1" dirty="0" smtClean="0">
                <a:solidFill>
                  <a:srgbClr val="785600"/>
                </a:solidFill>
                <a:latin typeface="Constantia" pitchFamily="18" charset="0"/>
              </a:rPr>
              <a:t>на 2015-2017 ГОДЫ</a:t>
            </a:r>
            <a:endParaRPr lang="ru-RU" sz="4800" b="1" dirty="0" smtClean="0">
              <a:solidFill>
                <a:srgbClr val="44332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sp>
        <p:nvSpPr>
          <p:cNvPr id="86019" name="AutoShape 7"/>
          <p:cNvSpPr>
            <a:spLocks noChangeArrowheads="1"/>
          </p:cNvSpPr>
          <p:nvPr/>
        </p:nvSpPr>
        <p:spPr bwMode="auto">
          <a:xfrm>
            <a:off x="1042988" y="260350"/>
            <a:ext cx="7127875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БЮДЖЕТ СЕЛИВАНОВСКОГО</a:t>
            </a:r>
          </a:p>
          <a:p>
            <a:pPr algn="ctr"/>
            <a:r>
              <a:rPr lang="ru-RU"/>
              <a:t> СЕЛЬСКОГО ПОСЕЛЕНИЯ МИЛЮТИНСКОГО РАЙОНА </a:t>
            </a:r>
          </a:p>
        </p:txBody>
      </p:sp>
      <p:pic>
        <p:nvPicPr>
          <p:cNvPr id="86020" name="Picture 9" descr="i 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25" y="1500188"/>
            <a:ext cx="3529013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2571768"/>
          </a:xfrm>
        </p:spPr>
        <p:txBody>
          <a:bodyPr/>
          <a:lstStyle/>
          <a:p>
            <a:r>
              <a:rPr lang="ru-RU" sz="1800" b="1" spc="-5" dirty="0" smtClean="0">
                <a:solidFill>
                  <a:srgbClr val="2C2F36"/>
                </a:solidFill>
                <a:latin typeface="+mn-lt"/>
                <a:cs typeface="Arial"/>
              </a:rPr>
              <a:t>НА 2016 </a:t>
            </a:r>
            <a:r>
              <a:rPr lang="ru-RU" sz="1800" b="1" spc="-15" dirty="0" smtClean="0">
                <a:solidFill>
                  <a:srgbClr val="2C2F36"/>
                </a:solidFill>
                <a:latin typeface="+mn-lt"/>
                <a:cs typeface="Arial"/>
              </a:rPr>
              <a:t>ГОД </a:t>
            </a:r>
            <a:r>
              <a:rPr lang="ru-RU" sz="1800" b="1" spc="-25" dirty="0" smtClean="0">
                <a:solidFill>
                  <a:srgbClr val="2C2F36"/>
                </a:solidFill>
                <a:latin typeface="+mn-lt"/>
                <a:cs typeface="Arial"/>
              </a:rPr>
              <a:t>ДОХОДЫ </a:t>
            </a:r>
            <a:r>
              <a:rPr lang="ru-RU" sz="1800" b="1" spc="-10" dirty="0" smtClean="0">
                <a:solidFill>
                  <a:srgbClr val="2C2F36"/>
                </a:solidFill>
                <a:latin typeface="+mn-lt"/>
                <a:cs typeface="Arial"/>
              </a:rPr>
              <a:t>МЕСТНОГО </a:t>
            </a:r>
            <a:r>
              <a:rPr lang="ru-RU" sz="1800" b="1" spc="-25" dirty="0" smtClean="0">
                <a:solidFill>
                  <a:srgbClr val="2C2F36"/>
                </a:solidFill>
                <a:latin typeface="+mn-lt"/>
                <a:cs typeface="Arial"/>
              </a:rPr>
              <a:t>БЮДЖЕТА  </a:t>
            </a:r>
            <a:r>
              <a:rPr lang="ru-RU" sz="1800" b="1" spc="-15" dirty="0" smtClean="0">
                <a:solidFill>
                  <a:srgbClr val="2C2F36"/>
                </a:solidFill>
                <a:latin typeface="+mn-lt"/>
                <a:cs typeface="Arial"/>
              </a:rPr>
              <a:t>ПРЕДЛАГАЮТСЯ </a:t>
            </a:r>
            <a:r>
              <a:rPr lang="ru-RU" sz="1800" b="1" dirty="0" smtClean="0">
                <a:solidFill>
                  <a:srgbClr val="2C2F36"/>
                </a:solidFill>
                <a:latin typeface="+mn-lt"/>
                <a:cs typeface="Arial"/>
              </a:rPr>
              <a:t>РЕШЕНИЕМ В </a:t>
            </a:r>
            <a:r>
              <a:rPr lang="ru-RU" sz="1800" b="1" spc="-5" dirty="0" smtClean="0">
                <a:solidFill>
                  <a:srgbClr val="2C2F36"/>
                </a:solidFill>
                <a:latin typeface="+mn-lt"/>
                <a:cs typeface="Arial"/>
              </a:rPr>
              <a:t>СУММЕ 9561,7 ТЫС.  </a:t>
            </a:r>
            <a:r>
              <a:rPr lang="ru-RU" sz="1800" b="1" spc="-15" dirty="0" smtClean="0">
                <a:solidFill>
                  <a:srgbClr val="2C2F36"/>
                </a:solidFill>
                <a:latin typeface="+mn-lt"/>
                <a:cs typeface="Arial"/>
              </a:rPr>
              <a:t>РУБЛЕЙ, </a:t>
            </a:r>
            <a:r>
              <a:rPr lang="ru-RU" sz="1800" b="1" spc="-20" dirty="0" smtClean="0">
                <a:solidFill>
                  <a:srgbClr val="2C2F36"/>
                </a:solidFill>
                <a:latin typeface="+mn-lt"/>
                <a:cs typeface="Arial"/>
              </a:rPr>
              <a:t>СО </a:t>
            </a:r>
            <a:r>
              <a:rPr lang="ru-RU" sz="1800" b="1" dirty="0" smtClean="0">
                <a:solidFill>
                  <a:srgbClr val="2C2F36"/>
                </a:solidFill>
                <a:latin typeface="+mn-lt"/>
                <a:cs typeface="Arial"/>
              </a:rPr>
              <a:t>СНИЖЕНИЕМ </a:t>
            </a:r>
            <a:r>
              <a:rPr lang="ru-RU" sz="1800" b="1" spc="5" dirty="0" smtClean="0">
                <a:solidFill>
                  <a:srgbClr val="2C2F36"/>
                </a:solidFill>
                <a:latin typeface="+mn-lt"/>
                <a:cs typeface="Arial"/>
              </a:rPr>
              <a:t>НА </a:t>
            </a:r>
            <a:r>
              <a:rPr lang="ru-RU" sz="1800" b="1" spc="-5" dirty="0" smtClean="0">
                <a:solidFill>
                  <a:srgbClr val="2C2F36"/>
                </a:solidFill>
                <a:latin typeface="+mn-lt"/>
                <a:cs typeface="Arial"/>
              </a:rPr>
              <a:t>5,8</a:t>
            </a:r>
            <a:r>
              <a:rPr lang="ru-RU" sz="1800" b="1" spc="-5" dirty="0" smtClean="0">
                <a:solidFill>
                  <a:srgbClr val="2C2F36"/>
                </a:solidFill>
                <a:latin typeface="+mn-lt"/>
                <a:cs typeface="Arial"/>
              </a:rPr>
              <a:t> ТЫС. </a:t>
            </a:r>
            <a:r>
              <a:rPr lang="ru-RU" sz="1800" b="1" spc="-15" dirty="0" smtClean="0">
                <a:solidFill>
                  <a:srgbClr val="2C2F36"/>
                </a:solidFill>
                <a:latin typeface="+mn-lt"/>
                <a:cs typeface="Arial"/>
              </a:rPr>
              <a:t>РУБЛЕЙ  </a:t>
            </a:r>
            <a:r>
              <a:rPr lang="ru-RU" sz="1800" b="1" dirty="0" smtClean="0">
                <a:solidFill>
                  <a:srgbClr val="2C2F36"/>
                </a:solidFill>
                <a:latin typeface="+mn-lt"/>
                <a:cs typeface="Arial"/>
              </a:rPr>
              <a:t>ОТНОСИТЕЛЬНО </a:t>
            </a:r>
            <a:r>
              <a:rPr lang="ru-RU" sz="1800" b="1" spc="-20" dirty="0" smtClean="0">
                <a:solidFill>
                  <a:srgbClr val="2C2F36"/>
                </a:solidFill>
                <a:latin typeface="+mn-lt"/>
                <a:cs typeface="Arial"/>
              </a:rPr>
              <a:t>ПАРАМЕТРОВ 2015 ГОДА</a:t>
            </a:r>
            <a:br>
              <a:rPr lang="ru-RU" sz="1800" b="1" spc="-20" dirty="0" smtClean="0">
                <a:solidFill>
                  <a:srgbClr val="2C2F36"/>
                </a:solidFill>
                <a:latin typeface="+mn-lt"/>
                <a:cs typeface="Arial"/>
              </a:rPr>
            </a:br>
            <a:r>
              <a:rPr lang="ru-RU" sz="1800" b="1" spc="-5" dirty="0" smtClean="0">
                <a:solidFill>
                  <a:srgbClr val="00AF50"/>
                </a:solidFill>
                <a:latin typeface="+mn-lt"/>
                <a:cs typeface="Arial"/>
              </a:rPr>
              <a:t>Увеличение </a:t>
            </a:r>
            <a:r>
              <a:rPr lang="ru-RU" sz="1800" b="1" spc="-10" dirty="0" smtClean="0">
                <a:solidFill>
                  <a:srgbClr val="00AF50"/>
                </a:solidFill>
                <a:latin typeface="+mn-lt"/>
                <a:cs typeface="Arial"/>
              </a:rPr>
              <a:t>собственных  </a:t>
            </a:r>
            <a:r>
              <a:rPr lang="ru-RU" sz="1800" b="1" spc="-20" dirty="0" smtClean="0">
                <a:solidFill>
                  <a:srgbClr val="00AF50"/>
                </a:solidFill>
                <a:latin typeface="+mn-lt"/>
                <a:cs typeface="Arial"/>
              </a:rPr>
              <a:t>доходов </a:t>
            </a:r>
            <a:r>
              <a:rPr lang="ru-RU" sz="1800" b="1" spc="-10" dirty="0" smtClean="0">
                <a:solidFill>
                  <a:srgbClr val="00AF50"/>
                </a:solidFill>
                <a:latin typeface="+mn-lt"/>
                <a:cs typeface="Arial"/>
              </a:rPr>
              <a:t>составит </a:t>
            </a:r>
            <a:r>
              <a:rPr lang="ru-RU" sz="1800" b="1" spc="-5" dirty="0" smtClean="0">
                <a:solidFill>
                  <a:srgbClr val="00AF50"/>
                </a:solidFill>
                <a:latin typeface="+mn-lt"/>
                <a:cs typeface="Arial"/>
              </a:rPr>
              <a:t> 230,5 </a:t>
            </a:r>
            <a:r>
              <a:rPr lang="ru-RU" sz="1800" b="1" spc="-15" dirty="0" smtClean="0">
                <a:solidFill>
                  <a:srgbClr val="00AF50"/>
                </a:solidFill>
                <a:latin typeface="+mn-lt"/>
                <a:cs typeface="Arial"/>
              </a:rPr>
              <a:t>тыс. </a:t>
            </a:r>
            <a:r>
              <a:rPr lang="ru-RU" sz="1800" b="1" spc="-20" dirty="0" smtClean="0">
                <a:solidFill>
                  <a:srgbClr val="00AF50"/>
                </a:solidFill>
                <a:latin typeface="+mn-lt"/>
                <a:cs typeface="Arial"/>
              </a:rPr>
              <a:t>рублей, </a:t>
            </a:r>
            <a:r>
              <a:rPr lang="ru-RU" sz="1800" b="1" spc="-10" dirty="0" smtClean="0">
                <a:solidFill>
                  <a:srgbClr val="00AF50"/>
                </a:solidFill>
                <a:latin typeface="+mn-lt"/>
                <a:cs typeface="Arial"/>
              </a:rPr>
              <a:t>уменьшение  безвозмездных поступлений  </a:t>
            </a:r>
            <a:r>
              <a:rPr lang="ru-RU" sz="1800" b="1" spc="-5" dirty="0" smtClean="0">
                <a:solidFill>
                  <a:srgbClr val="00AF50"/>
                </a:solidFill>
                <a:latin typeface="+mn-lt"/>
                <a:cs typeface="Arial"/>
              </a:rPr>
              <a:t>на 236,3 </a:t>
            </a:r>
            <a:r>
              <a:rPr lang="ru-RU" sz="1800" b="1" spc="-10" dirty="0" smtClean="0">
                <a:solidFill>
                  <a:srgbClr val="00AF50"/>
                </a:solidFill>
                <a:latin typeface="+mn-lt"/>
                <a:cs typeface="Arial"/>
              </a:rPr>
              <a:t>тыс.</a:t>
            </a:r>
            <a:r>
              <a:rPr lang="ru-RU" sz="1800" b="1" spc="-25" dirty="0" smtClean="0">
                <a:solidFill>
                  <a:srgbClr val="00AF50"/>
                </a:solidFill>
                <a:latin typeface="+mn-lt"/>
                <a:cs typeface="Arial"/>
              </a:rPr>
              <a:t> </a:t>
            </a:r>
            <a:r>
              <a:rPr lang="ru-RU" sz="1800" b="1" spc="-20" dirty="0" smtClean="0">
                <a:solidFill>
                  <a:srgbClr val="00AF50"/>
                </a:solidFill>
                <a:latin typeface="+mn-lt"/>
                <a:cs typeface="Arial"/>
              </a:rPr>
              <a:t>рублей</a:t>
            </a:r>
            <a:r>
              <a:rPr lang="ru-RU" dirty="0" smtClean="0">
                <a:latin typeface="Arial"/>
                <a:cs typeface="Arial"/>
              </a:rPr>
              <a:t/>
            </a:r>
            <a:br>
              <a:rPr lang="ru-RU" dirty="0" smtClean="0">
                <a:latin typeface="Arial"/>
                <a:cs typeface="Arial"/>
              </a:rPr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3071810"/>
            <a:ext cx="8229600" cy="3502028"/>
          </a:xfrm>
        </p:spPr>
        <p:txBody>
          <a:bodyPr/>
          <a:lstStyle/>
          <a:p>
            <a:r>
              <a:rPr lang="ru-RU" sz="1800" b="1" spc="-20" dirty="0" smtClean="0">
                <a:solidFill>
                  <a:srgbClr val="5A160A"/>
                </a:solidFill>
                <a:cs typeface="Arial"/>
              </a:rPr>
              <a:t>Доходы </a:t>
            </a:r>
            <a:r>
              <a:rPr lang="ru-RU" sz="1800" b="1" spc="-15" dirty="0" smtClean="0">
                <a:solidFill>
                  <a:srgbClr val="5A160A"/>
                </a:solidFill>
                <a:cs typeface="Arial"/>
              </a:rPr>
              <a:t>местного </a:t>
            </a:r>
            <a:r>
              <a:rPr lang="ru-RU" sz="1800" b="1" spc="-20" dirty="0" smtClean="0">
                <a:solidFill>
                  <a:srgbClr val="5A160A"/>
                </a:solidFill>
                <a:cs typeface="Arial"/>
              </a:rPr>
              <a:t>бюджета </a:t>
            </a:r>
            <a:r>
              <a:rPr lang="ru-RU" sz="1800" b="1" spc="-5" dirty="0" smtClean="0">
                <a:solidFill>
                  <a:srgbClr val="5A160A"/>
                </a:solidFill>
                <a:cs typeface="Arial"/>
              </a:rPr>
              <a:t>на 2017 </a:t>
            </a:r>
            <a:r>
              <a:rPr lang="ru-RU" sz="1800" b="1" spc="-20" dirty="0" smtClean="0">
                <a:solidFill>
                  <a:srgbClr val="5A160A"/>
                </a:solidFill>
                <a:cs typeface="Arial"/>
              </a:rPr>
              <a:t>год</a:t>
            </a:r>
            <a:r>
              <a:rPr lang="ru-RU" sz="1800" b="1" spc="145" dirty="0" smtClean="0">
                <a:solidFill>
                  <a:srgbClr val="5A160A"/>
                </a:solidFill>
                <a:cs typeface="Arial"/>
              </a:rPr>
              <a:t> </a:t>
            </a:r>
            <a:r>
              <a:rPr lang="ru-RU" sz="1800" b="1" spc="-5" dirty="0" smtClean="0">
                <a:solidFill>
                  <a:srgbClr val="5A160A"/>
                </a:solidFill>
                <a:cs typeface="Arial"/>
              </a:rPr>
              <a:t>запланированы </a:t>
            </a:r>
            <a:r>
              <a:rPr lang="ru-RU" sz="1800" b="1" dirty="0" smtClean="0">
                <a:solidFill>
                  <a:srgbClr val="5A160A"/>
                </a:solidFill>
                <a:cs typeface="Arial"/>
              </a:rPr>
              <a:t>в </a:t>
            </a:r>
            <a:r>
              <a:rPr lang="ru-RU" sz="1800" b="1" spc="-10" dirty="0" smtClean="0">
                <a:solidFill>
                  <a:srgbClr val="5A160A"/>
                </a:solidFill>
                <a:cs typeface="Arial"/>
              </a:rPr>
              <a:t>объеме </a:t>
            </a:r>
            <a:r>
              <a:rPr lang="ru-RU" sz="1800" b="1" spc="-5" dirty="0" smtClean="0">
                <a:solidFill>
                  <a:srgbClr val="5A160A"/>
                </a:solidFill>
                <a:cs typeface="Arial"/>
              </a:rPr>
              <a:t>9627,5 </a:t>
            </a:r>
            <a:r>
              <a:rPr lang="ru-RU" sz="1800" b="1" spc="-15" dirty="0" smtClean="0">
                <a:solidFill>
                  <a:srgbClr val="5A160A"/>
                </a:solidFill>
                <a:cs typeface="Arial"/>
              </a:rPr>
              <a:t>тыс.</a:t>
            </a:r>
            <a:r>
              <a:rPr lang="ru-RU" sz="1800" b="1" spc="15" dirty="0" smtClean="0">
                <a:solidFill>
                  <a:srgbClr val="5A160A"/>
                </a:solidFill>
                <a:cs typeface="Arial"/>
              </a:rPr>
              <a:t> </a:t>
            </a:r>
            <a:r>
              <a:rPr lang="ru-RU" sz="1800" b="1" spc="-20" dirty="0" smtClean="0">
                <a:solidFill>
                  <a:srgbClr val="5A160A"/>
                </a:solidFill>
                <a:cs typeface="Arial"/>
              </a:rPr>
              <a:t>рублей.</a:t>
            </a:r>
            <a:endParaRPr lang="ru-RU" sz="1800" b="1" spc="5" dirty="0" smtClean="0">
              <a:solidFill>
                <a:srgbClr val="565F6C"/>
              </a:solidFill>
              <a:cs typeface="Arial"/>
            </a:endParaRPr>
          </a:p>
          <a:p>
            <a:r>
              <a:rPr lang="ru-RU" sz="1800" spc="-5" dirty="0" smtClean="0">
                <a:cs typeface="Arial"/>
              </a:rPr>
              <a:t>Основными </a:t>
            </a:r>
            <a:r>
              <a:rPr lang="ru-RU" sz="1800" spc="-10" dirty="0" smtClean="0">
                <a:cs typeface="Arial"/>
              </a:rPr>
              <a:t>доходными </a:t>
            </a:r>
            <a:r>
              <a:rPr lang="ru-RU" sz="1800" spc="-5" dirty="0" smtClean="0">
                <a:cs typeface="Arial"/>
              </a:rPr>
              <a:t>источниками  </a:t>
            </a:r>
            <a:r>
              <a:rPr lang="ru-RU" sz="1800" spc="-15" dirty="0" smtClean="0">
                <a:cs typeface="Arial"/>
              </a:rPr>
              <a:t>являются </a:t>
            </a:r>
            <a:r>
              <a:rPr lang="ru-RU" sz="1800" spc="-5" dirty="0" smtClean="0">
                <a:cs typeface="Arial"/>
              </a:rPr>
              <a:t>собственные  </a:t>
            </a:r>
            <a:r>
              <a:rPr lang="ru-RU" sz="1800" spc="-15" dirty="0" smtClean="0">
                <a:cs typeface="Arial"/>
              </a:rPr>
              <a:t>доходы, доля которых </a:t>
            </a:r>
            <a:r>
              <a:rPr lang="ru-RU" sz="1800" dirty="0" smtClean="0">
                <a:cs typeface="Arial"/>
              </a:rPr>
              <a:t>составляет 74,1 </a:t>
            </a:r>
            <a:r>
              <a:rPr lang="ru-RU" sz="1800" spc="-5" dirty="0" smtClean="0">
                <a:cs typeface="Arial"/>
              </a:rPr>
              <a:t>процента </a:t>
            </a:r>
            <a:r>
              <a:rPr lang="ru-RU" sz="1800" dirty="0" smtClean="0">
                <a:cs typeface="Arial"/>
              </a:rPr>
              <a:t>в  общих </a:t>
            </a:r>
            <a:r>
              <a:rPr lang="ru-RU" sz="1800" spc="-15" dirty="0" smtClean="0">
                <a:cs typeface="Arial"/>
              </a:rPr>
              <a:t>доходах </a:t>
            </a:r>
            <a:r>
              <a:rPr lang="ru-RU" sz="1800" spc="-5" dirty="0" smtClean="0">
                <a:cs typeface="Arial"/>
              </a:rPr>
              <a:t>местного </a:t>
            </a:r>
            <a:r>
              <a:rPr lang="ru-RU" sz="1800" spc="-15" dirty="0" smtClean="0">
                <a:cs typeface="Arial"/>
              </a:rPr>
              <a:t>бюджета. </a:t>
            </a:r>
            <a:r>
              <a:rPr lang="ru-RU" sz="1800" dirty="0" smtClean="0">
                <a:cs typeface="Arial"/>
              </a:rPr>
              <a:t>В  2015-2017 </a:t>
            </a:r>
            <a:r>
              <a:rPr lang="ru-RU" sz="1800" spc="-15" dirty="0" smtClean="0">
                <a:cs typeface="Arial"/>
              </a:rPr>
              <a:t>годах </a:t>
            </a:r>
            <a:r>
              <a:rPr lang="ru-RU" sz="1800" dirty="0" smtClean="0">
                <a:cs typeface="Arial"/>
              </a:rPr>
              <a:t>поступление  </a:t>
            </a:r>
            <a:r>
              <a:rPr lang="ru-RU" sz="1800" spc="-5" dirty="0" smtClean="0">
                <a:cs typeface="Arial"/>
              </a:rPr>
              <a:t>собственных </a:t>
            </a:r>
            <a:r>
              <a:rPr lang="ru-RU" sz="1800" spc="-15" dirty="0" smtClean="0">
                <a:cs typeface="Arial"/>
              </a:rPr>
              <a:t>доходов </a:t>
            </a:r>
            <a:r>
              <a:rPr lang="ru-RU" sz="1800" spc="-5" dirty="0" smtClean="0">
                <a:cs typeface="Arial"/>
              </a:rPr>
              <a:t>запланировано  </a:t>
            </a:r>
            <a:r>
              <a:rPr lang="ru-RU" sz="1800" dirty="0" smtClean="0">
                <a:cs typeface="Arial"/>
              </a:rPr>
              <a:t> с </a:t>
            </a:r>
            <a:r>
              <a:rPr lang="ru-RU" sz="1800" spc="-5" dirty="0" smtClean="0">
                <a:cs typeface="Arial"/>
              </a:rPr>
              <a:t>уменьшением; </a:t>
            </a:r>
            <a:r>
              <a:rPr lang="ru-RU" sz="1800" dirty="0" smtClean="0">
                <a:cs typeface="Arial"/>
              </a:rPr>
              <a:t>в 2015 </a:t>
            </a:r>
            <a:r>
              <a:rPr lang="ru-RU" sz="1800" spc="-20" dirty="0" smtClean="0">
                <a:cs typeface="Arial"/>
              </a:rPr>
              <a:t>году </a:t>
            </a:r>
            <a:r>
              <a:rPr lang="ru-RU" sz="1800" dirty="0" smtClean="0">
                <a:cs typeface="Arial"/>
              </a:rPr>
              <a:t>на 11  </a:t>
            </a:r>
            <a:r>
              <a:rPr lang="ru-RU" sz="1800" spc="-5" dirty="0" smtClean="0">
                <a:cs typeface="Arial"/>
              </a:rPr>
              <a:t>процентов </a:t>
            </a:r>
            <a:r>
              <a:rPr lang="ru-RU" sz="1800" dirty="0" smtClean="0">
                <a:cs typeface="Arial"/>
              </a:rPr>
              <a:t>по </a:t>
            </a:r>
            <a:r>
              <a:rPr lang="ru-RU" sz="1800" spc="-5" dirty="0" smtClean="0">
                <a:cs typeface="Arial"/>
              </a:rPr>
              <a:t>сравнению </a:t>
            </a:r>
            <a:r>
              <a:rPr lang="ru-RU" sz="1800" dirty="0" smtClean="0">
                <a:cs typeface="Arial"/>
              </a:rPr>
              <a:t>с </a:t>
            </a:r>
            <a:r>
              <a:rPr lang="ru-RU" sz="1800" spc="-15" dirty="0" smtClean="0">
                <a:cs typeface="Arial"/>
              </a:rPr>
              <a:t>бюджетом </a:t>
            </a:r>
            <a:r>
              <a:rPr lang="ru-RU" sz="1800" dirty="0" smtClean="0">
                <a:cs typeface="Arial"/>
              </a:rPr>
              <a:t>2014  </a:t>
            </a:r>
            <a:r>
              <a:rPr lang="ru-RU" sz="1800" spc="-15" dirty="0" smtClean="0">
                <a:cs typeface="Arial"/>
              </a:rPr>
              <a:t>года, </a:t>
            </a:r>
            <a:r>
              <a:rPr lang="ru-RU" sz="1800" dirty="0" smtClean="0">
                <a:cs typeface="Arial"/>
              </a:rPr>
              <a:t>в 2016 </a:t>
            </a:r>
            <a:r>
              <a:rPr lang="ru-RU" sz="1800" spc="-20" dirty="0" smtClean="0">
                <a:cs typeface="Arial"/>
              </a:rPr>
              <a:t>году </a:t>
            </a:r>
            <a:r>
              <a:rPr lang="ru-RU" sz="1800" spc="-15" dirty="0" smtClean="0">
                <a:cs typeface="Arial"/>
              </a:rPr>
              <a:t>ожидается  </a:t>
            </a:r>
            <a:r>
              <a:rPr lang="ru-RU" sz="1800" spc="-5" dirty="0" smtClean="0">
                <a:cs typeface="Arial"/>
              </a:rPr>
              <a:t>увеличение </a:t>
            </a:r>
            <a:r>
              <a:rPr lang="ru-RU" sz="1800" dirty="0" smtClean="0">
                <a:cs typeface="Arial"/>
              </a:rPr>
              <a:t>к  </a:t>
            </a:r>
            <a:r>
              <a:rPr lang="ru-RU" sz="1800" spc="-5" dirty="0" smtClean="0">
                <a:cs typeface="Arial"/>
              </a:rPr>
              <a:t>предыдущему </a:t>
            </a:r>
            <a:r>
              <a:rPr lang="ru-RU" sz="1800" spc="-20" dirty="0" smtClean="0">
                <a:cs typeface="Arial"/>
              </a:rPr>
              <a:t>году </a:t>
            </a:r>
            <a:r>
              <a:rPr lang="ru-RU" sz="1800" dirty="0" smtClean="0">
                <a:cs typeface="Arial"/>
              </a:rPr>
              <a:t>на 3 </a:t>
            </a:r>
            <a:r>
              <a:rPr lang="ru-RU" sz="1800" spc="-5" dirty="0" smtClean="0">
                <a:cs typeface="Arial"/>
              </a:rPr>
              <a:t>процента. </a:t>
            </a:r>
            <a:r>
              <a:rPr lang="ru-RU" sz="1800" dirty="0" smtClean="0">
                <a:cs typeface="Arial"/>
              </a:rPr>
              <a:t>В  2017 </a:t>
            </a:r>
            <a:r>
              <a:rPr lang="ru-RU" sz="1800" spc="-20" dirty="0" smtClean="0">
                <a:cs typeface="Arial"/>
              </a:rPr>
              <a:t>году </a:t>
            </a:r>
            <a:r>
              <a:rPr lang="ru-RU" sz="1800" spc="-15" dirty="0" smtClean="0">
                <a:cs typeface="Arial"/>
              </a:rPr>
              <a:t>ожидается уменьшение </a:t>
            </a:r>
            <a:r>
              <a:rPr lang="ru-RU" sz="1800" dirty="0" smtClean="0">
                <a:cs typeface="Arial"/>
              </a:rPr>
              <a:t>поступлений </a:t>
            </a:r>
            <a:r>
              <a:rPr lang="ru-RU" sz="1800" spc="-5" dirty="0" smtClean="0">
                <a:cs typeface="Arial"/>
              </a:rPr>
              <a:t>собственных </a:t>
            </a:r>
            <a:r>
              <a:rPr lang="ru-RU" sz="1800" spc="-15" dirty="0" smtClean="0">
                <a:cs typeface="Arial"/>
              </a:rPr>
              <a:t>доходов </a:t>
            </a:r>
            <a:r>
              <a:rPr lang="ru-RU" sz="1800" dirty="0" smtClean="0">
                <a:cs typeface="Arial"/>
              </a:rPr>
              <a:t>на  </a:t>
            </a:r>
            <a:r>
              <a:rPr lang="ru-RU" sz="1800" spc="-5" dirty="0" smtClean="0">
                <a:cs typeface="Arial"/>
              </a:rPr>
              <a:t>2 </a:t>
            </a:r>
            <a:r>
              <a:rPr lang="ru-RU" sz="1800" spc="-10" dirty="0" smtClean="0">
                <a:cs typeface="Arial"/>
              </a:rPr>
              <a:t>процента </a:t>
            </a:r>
            <a:r>
              <a:rPr lang="ru-RU" sz="1800" dirty="0" smtClean="0">
                <a:cs typeface="Arial"/>
              </a:rPr>
              <a:t>по </a:t>
            </a:r>
            <a:r>
              <a:rPr lang="ru-RU" sz="1800" spc="-5" dirty="0" smtClean="0">
                <a:cs typeface="Arial"/>
              </a:rPr>
              <a:t>сравнению </a:t>
            </a:r>
            <a:r>
              <a:rPr lang="ru-RU" sz="1800" dirty="0" smtClean="0">
                <a:cs typeface="Arial"/>
              </a:rPr>
              <a:t>с  </a:t>
            </a:r>
            <a:r>
              <a:rPr lang="ru-RU" sz="1800" spc="-5" dirty="0" smtClean="0">
                <a:cs typeface="Arial"/>
              </a:rPr>
              <a:t>предыдущим</a:t>
            </a:r>
            <a:r>
              <a:rPr lang="ru-RU" sz="1800" spc="-80" dirty="0" smtClean="0">
                <a:cs typeface="Arial"/>
              </a:rPr>
              <a:t> </a:t>
            </a:r>
            <a:r>
              <a:rPr lang="ru-RU" sz="1800" spc="-10" dirty="0" smtClean="0">
                <a:cs typeface="Arial"/>
              </a:rPr>
              <a:t>годом.</a:t>
            </a:r>
            <a:endParaRPr lang="ru-RU" sz="1800" dirty="0" smtClean="0">
              <a:cs typeface="Arial"/>
            </a:endParaRP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AFD50D-A071-459B-96EA-6308013AFD52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E424E5-DE8D-484E-A1F1-09A12B054A0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011863" y="0"/>
            <a:ext cx="2592387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solidFill>
                  <a:srgbClr val="EEECE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Администрация  </a:t>
            </a:r>
            <a:r>
              <a:rPr lang="ru-RU" sz="900" b="1" dirty="0" err="1">
                <a:solidFill>
                  <a:srgbClr val="EEECE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Селивановского</a:t>
            </a:r>
            <a:endParaRPr lang="ru-RU" sz="900" b="1" dirty="0">
              <a:solidFill>
                <a:srgbClr val="EEECE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900" b="1" dirty="0">
                <a:solidFill>
                  <a:srgbClr val="EEECE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сельского поселения</a:t>
            </a:r>
          </a:p>
        </p:txBody>
      </p:sp>
      <p:graphicFrame>
        <p:nvGraphicFramePr>
          <p:cNvPr id="3074" name="Диаграмма 8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57188" y="428625"/>
          <a:ext cx="8180387" cy="6215063"/>
        </p:xfrm>
        <a:graphic>
          <a:graphicData uri="http://schemas.openxmlformats.org/presentationml/2006/ole">
            <p:oleObj spid="_x0000_s3074" r:id="rId3" imgW="8181541" imgH="6218459" progId="">
              <p:embed/>
            </p:oleObj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765175"/>
            <a:ext cx="9036050" cy="10668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Безвозмездные поступления в бюджет</a:t>
            </a:r>
            <a:b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6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Селивановского</a:t>
            </a:r>
            <a: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сельского поселения </a:t>
            </a:r>
            <a:b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6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Милютинского</a:t>
            </a:r>
            <a: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района</a:t>
            </a:r>
          </a:p>
        </p:txBody>
      </p:sp>
      <p:graphicFrame>
        <p:nvGraphicFramePr>
          <p:cNvPr id="4098" name="Содержимое 7"/>
          <p:cNvGraphicFramePr>
            <a:graphicFrameLocks noGrp="1" noChangeAspect="1"/>
          </p:cNvGraphicFramePr>
          <p:nvPr>
            <p:ph idx="1"/>
          </p:nvPr>
        </p:nvGraphicFramePr>
        <p:xfrm>
          <a:off x="642938" y="2190750"/>
          <a:ext cx="8261350" cy="4225925"/>
        </p:xfrm>
        <a:graphic>
          <a:graphicData uri="http://schemas.openxmlformats.org/presentationml/2006/ole">
            <p:oleObj spid="_x0000_s4098" r:id="rId3" imgW="8266892" imgH="4224894" progId="">
              <p:embed/>
            </p:oleObj>
          </a:graphicData>
        </a:graphic>
      </p:graphicFrame>
      <p:sp>
        <p:nvSpPr>
          <p:cNvPr id="2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4F2D2B-5C71-4375-8C4D-2CC7DD6BB81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dirty="0"/>
          </a:p>
        </p:txBody>
      </p:sp>
      <p:sp>
        <p:nvSpPr>
          <p:cNvPr id="4101" name="Text Box 116"/>
          <p:cNvSpPr txBox="1">
            <a:spLocks noChangeArrowheads="1"/>
          </p:cNvSpPr>
          <p:nvPr/>
        </p:nvSpPr>
        <p:spPr bwMode="auto">
          <a:xfrm>
            <a:off x="7429500" y="1714500"/>
            <a:ext cx="17145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345" tIns="44173" rIns="88345" bIns="44173">
            <a:spAutoFit/>
          </a:bodyPr>
          <a:lstStyle/>
          <a:p>
            <a:pPr defTabSz="884238"/>
            <a:r>
              <a:rPr lang="ru-RU" sz="1600" b="1">
                <a:solidFill>
                  <a:srgbClr val="000000"/>
                </a:solidFill>
                <a:latin typeface="Arial Cyr"/>
                <a:ea typeface="Arial Cyr"/>
                <a:cs typeface="Arial Cyr"/>
              </a:rPr>
              <a:t>(тыс. рублей)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41988" y="119063"/>
            <a:ext cx="28432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Администрация </a:t>
            </a:r>
            <a:r>
              <a:rPr lang="ru-RU" sz="9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Селивановского</a:t>
            </a:r>
            <a:endParaRPr lang="ru-RU" sz="900" b="1" dirty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9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сельского поселения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7950" y="476250"/>
            <a:ext cx="9036050" cy="123825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Динамика расходов бюджета </a:t>
            </a:r>
            <a:r>
              <a:rPr lang="ru-RU" sz="24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Селивановского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сельского поселения </a:t>
            </a:r>
            <a:r>
              <a:rPr lang="ru-RU" sz="24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Милютинского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района </a:t>
            </a:r>
            <a:b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2014-2017 годах</a:t>
            </a:r>
            <a:endParaRPr lang="ru-RU" sz="2400" dirty="0" smtClean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53100" y="119063"/>
            <a:ext cx="284321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Администрация </a:t>
            </a:r>
            <a:r>
              <a:rPr lang="ru-RU" sz="9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Селивановского</a:t>
            </a:r>
            <a:endParaRPr lang="ru-RU" sz="9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сельского поселения</a:t>
            </a:r>
          </a:p>
        </p:txBody>
      </p:sp>
      <p:sp>
        <p:nvSpPr>
          <p:cNvPr id="126980" name="Номер слайда 1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5ADE97-FBCF-4C31-855E-C532A45D0B3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/>
          </a:p>
        </p:txBody>
      </p:sp>
      <p:graphicFrame>
        <p:nvGraphicFramePr>
          <p:cNvPr id="5122" name="Содержимое 6"/>
          <p:cNvGraphicFramePr>
            <a:graphicFrameLocks noGrp="1" noChangeAspect="1"/>
          </p:cNvGraphicFramePr>
          <p:nvPr>
            <p:ph idx="1"/>
          </p:nvPr>
        </p:nvGraphicFramePr>
        <p:xfrm>
          <a:off x="1525588" y="2379663"/>
          <a:ext cx="6091237" cy="4064000"/>
        </p:xfrm>
        <a:graphic>
          <a:graphicData uri="http://schemas.openxmlformats.org/presentationml/2006/ole">
            <p:oleObj spid="_x0000_s5122" r:id="rId3" imgW="6090432" imgH="4066384" progId="">
              <p:embed/>
            </p:oleObj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229600" cy="571500"/>
          </a:xfrm>
        </p:spPr>
        <p:txBody>
          <a:bodyPr/>
          <a:lstStyle/>
          <a:p>
            <a:pPr algn="ctr"/>
            <a:r>
              <a:rPr lang="ru-RU" sz="2800" b="1" smtClean="0"/>
              <a:t>Структура расходов бюджета в 2015 году</a:t>
            </a:r>
            <a:endParaRPr lang="ru-RU" sz="280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17C670-89F4-4A91-9631-73B3BA656733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>
            <p:ph idx="1"/>
          </p:nvPr>
        </p:nvGraphicFramePr>
        <p:xfrm>
          <a:off x="642938" y="1000125"/>
          <a:ext cx="8186737" cy="5461000"/>
        </p:xfrm>
        <a:graphic>
          <a:graphicData uri="http://schemas.openxmlformats.org/presentationml/2006/ole">
            <p:oleObj spid="_x0000_s6146" name="Диаграмма Microsoft Graph" r:id="rId3" imgW="6095951" imgH="4067327" progId="MSGraph.Chart.8">
              <p:embed followColorScheme="full"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500063"/>
            <a:ext cx="9144000" cy="1357312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Расходы бюджета </a:t>
            </a:r>
            <a:r>
              <a:rPr lang="ru-RU" sz="24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Селивановского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сельского поселения </a:t>
            </a:r>
            <a:b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 разделам в 2014 – 2017 годах, тыс.рублей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45163" y="117475"/>
            <a:ext cx="284321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Администрация </a:t>
            </a:r>
            <a:r>
              <a:rPr lang="ru-RU" sz="9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Селивановского</a:t>
            </a:r>
            <a:r>
              <a:rPr lang="ru-RU" sz="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сельского поселения</a:t>
            </a:r>
          </a:p>
        </p:txBody>
      </p:sp>
      <p:sp>
        <p:nvSpPr>
          <p:cNvPr id="128003" name="Номер слайда 1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705C3E-A803-4BFC-84BD-5748199B7EF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dirty="0"/>
          </a:p>
        </p:txBody>
      </p:sp>
      <p:graphicFrame>
        <p:nvGraphicFramePr>
          <p:cNvPr id="128100" name="Group 100"/>
          <p:cNvGraphicFramePr>
            <a:graphicFrameLocks noGrp="1"/>
          </p:cNvGraphicFramePr>
          <p:nvPr/>
        </p:nvGraphicFramePr>
        <p:xfrm>
          <a:off x="1357313" y="1785938"/>
          <a:ext cx="6670675" cy="3878668"/>
        </p:xfrm>
        <a:graphic>
          <a:graphicData uri="http://schemas.openxmlformats.org/drawingml/2006/table">
            <a:tbl>
              <a:tblPr/>
              <a:tblGrid>
                <a:gridCol w="2846387"/>
                <a:gridCol w="1096963"/>
                <a:gridCol w="869950"/>
                <a:gridCol w="874712"/>
                <a:gridCol w="982663"/>
              </a:tblGrid>
              <a:tr h="7226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7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151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«Общегосударственные вопросы»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4084,1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4233,8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4088,1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4395,4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«Национальная оборона»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164,7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7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«Национальная безопасность и правоохранительная деятельность»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289,6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289,6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289,6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2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«Национальная экономика»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566,2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659,1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832,4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723,2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«Жилищно-коммунальное хозяйство»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3155,3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328,1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255,6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2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«Физическая культура и спорт»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2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«Культура, кинематография»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4646,8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3877,2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3789,3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3789,3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2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«Обслуживание государственного и муниципального долга»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2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12965,2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9567,5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9561,7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9627,5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357188"/>
            <a:ext cx="9144000" cy="1000125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Расходы бюджета </a:t>
            </a:r>
            <a:r>
              <a:rPr lang="ru-RU" sz="24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Селивановского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сельского поселения </a:t>
            </a:r>
            <a:b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рамках программ в 2015 – 2017 годах, тыс.рублей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45163" y="117475"/>
            <a:ext cx="284321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Администрация  </a:t>
            </a:r>
            <a:r>
              <a:rPr lang="ru-RU" sz="9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Селивановского</a:t>
            </a:r>
            <a:endParaRPr lang="ru-RU" sz="9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сельского поселения</a:t>
            </a:r>
          </a:p>
        </p:txBody>
      </p:sp>
      <p:sp>
        <p:nvSpPr>
          <p:cNvPr id="129027" name="Номер слайда 1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252434-3E56-45A2-ABB1-54AE23C8A7D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/>
          </a:p>
        </p:txBody>
      </p:sp>
      <p:graphicFrame>
        <p:nvGraphicFramePr>
          <p:cNvPr id="129131" name="Group 107"/>
          <p:cNvGraphicFramePr>
            <a:graphicFrameLocks noGrp="1"/>
          </p:cNvGraphicFramePr>
          <p:nvPr/>
        </p:nvGraphicFramePr>
        <p:xfrm>
          <a:off x="714375" y="1428750"/>
          <a:ext cx="7600950" cy="4596389"/>
        </p:xfrm>
        <a:graphic>
          <a:graphicData uri="http://schemas.openxmlformats.org/drawingml/2006/table">
            <a:tbl>
              <a:tblPr/>
              <a:tblGrid>
                <a:gridCol w="4019550"/>
                <a:gridCol w="1160462"/>
                <a:gridCol w="1262063"/>
                <a:gridCol w="1158875"/>
              </a:tblGrid>
              <a:tr h="571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муниципальной программы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Селивановского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сельского поселения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8560,3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8700,9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8505,8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4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 Развитие культуры»</a:t>
                      </a: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3860,5</a:t>
                      </a: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3787,3</a:t>
                      </a: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3787,3</a:t>
                      </a: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«Развитие транспортной системы» 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619,1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792,4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683,2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«Охрана окружающей среды и рациональное природопользование в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Селивановском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 сельском поселении» 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«Управление муниципальными финансами и создание условий для эффективного управления муниципальными финансами»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«Обеспечение качественными жилищно-коммунальными услугами населения  сельского поселения »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260,6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275,5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150,6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«Благоустройство территории 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Селивановского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сельского поселения»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102,5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5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«Обеспечение общественного порядка и противодействие преступности »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3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«Защита населения и территории от чрезвычай­ных ситуаций, обеспечение пожарной безопасности и безопасности людей на водных объектах»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289,6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289,6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289,6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«Развитие физической культуры  и спорта»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6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«Энергоэффективность и развитие энергетики»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15,7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«Муниципальная политика»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3380,3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3382,1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3421,1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859482"/>
          </a:xfrm>
        </p:spPr>
        <p:txBody>
          <a:bodyPr/>
          <a:lstStyle/>
          <a:p>
            <a:pPr marL="12700" marR="5080" indent="1905" algn="ctr">
              <a:lnSpc>
                <a:spcPct val="100000"/>
              </a:lnSpc>
            </a:pPr>
            <a:r>
              <a:rPr lang="ru-RU" spc="-5" dirty="0" smtClean="0">
                <a:cs typeface="Arial"/>
              </a:rPr>
              <a:t>Социальную направленность </a:t>
            </a:r>
            <a:r>
              <a:rPr lang="ru-RU" spc="-10" dirty="0" smtClean="0">
                <a:cs typeface="Arial"/>
              </a:rPr>
              <a:t>имеют </a:t>
            </a:r>
            <a:r>
              <a:rPr lang="ru-RU" dirty="0" smtClean="0">
                <a:cs typeface="Arial"/>
              </a:rPr>
              <a:t>2  </a:t>
            </a:r>
            <a:r>
              <a:rPr lang="ru-RU" spc="-5" dirty="0" smtClean="0">
                <a:cs typeface="Arial"/>
              </a:rPr>
              <a:t>муниципальные программы. На </a:t>
            </a:r>
            <a:r>
              <a:rPr lang="ru-RU" dirty="0" smtClean="0">
                <a:cs typeface="Arial"/>
              </a:rPr>
              <a:t>их </a:t>
            </a:r>
            <a:r>
              <a:rPr lang="ru-RU" spc="-5" dirty="0" smtClean="0">
                <a:cs typeface="Arial"/>
              </a:rPr>
              <a:t>реализацию  </a:t>
            </a:r>
            <a:r>
              <a:rPr lang="ru-RU" spc="-15" dirty="0" smtClean="0">
                <a:cs typeface="Arial"/>
              </a:rPr>
              <a:t>планируется </a:t>
            </a:r>
            <a:r>
              <a:rPr lang="ru-RU" spc="-5" dirty="0" smtClean="0">
                <a:cs typeface="Arial"/>
              </a:rPr>
              <a:t>направить в 2015 </a:t>
            </a:r>
            <a:r>
              <a:rPr lang="ru-RU" spc="-20" dirty="0" smtClean="0">
                <a:cs typeface="Arial"/>
              </a:rPr>
              <a:t>году </a:t>
            </a:r>
            <a:r>
              <a:rPr lang="ru-RU" spc="-5" dirty="0" smtClean="0">
                <a:cs typeface="Arial"/>
              </a:rPr>
              <a:t>3875,5  </a:t>
            </a:r>
            <a:r>
              <a:rPr lang="ru-RU" dirty="0" smtClean="0">
                <a:cs typeface="Arial"/>
              </a:rPr>
              <a:t>тыс. </a:t>
            </a:r>
            <a:r>
              <a:rPr lang="ru-RU" spc="-20" dirty="0" smtClean="0">
                <a:cs typeface="Arial"/>
              </a:rPr>
              <a:t>рублей, </a:t>
            </a:r>
            <a:r>
              <a:rPr lang="ru-RU" spc="-5" dirty="0" smtClean="0">
                <a:cs typeface="Arial"/>
              </a:rPr>
              <a:t>в 2016 </a:t>
            </a:r>
            <a:r>
              <a:rPr lang="ru-RU" spc="-20" dirty="0" smtClean="0">
                <a:cs typeface="Arial"/>
              </a:rPr>
              <a:t>году </a:t>
            </a:r>
            <a:r>
              <a:rPr lang="ru-RU" spc="-5" dirty="0" smtClean="0">
                <a:cs typeface="Arial"/>
              </a:rPr>
              <a:t>3802,3 </a:t>
            </a:r>
            <a:r>
              <a:rPr lang="ru-RU" dirty="0" smtClean="0">
                <a:cs typeface="Arial"/>
              </a:rPr>
              <a:t>тыс. </a:t>
            </a:r>
            <a:r>
              <a:rPr lang="ru-RU" spc="-20" dirty="0" smtClean="0">
                <a:cs typeface="Arial"/>
              </a:rPr>
              <a:t>рублей, </a:t>
            </a:r>
            <a:r>
              <a:rPr lang="ru-RU" spc="-5" dirty="0" smtClean="0">
                <a:cs typeface="Arial"/>
              </a:rPr>
              <a:t>в  2017 </a:t>
            </a:r>
            <a:r>
              <a:rPr lang="ru-RU" spc="-20" dirty="0" smtClean="0">
                <a:cs typeface="Arial"/>
              </a:rPr>
              <a:t>году </a:t>
            </a:r>
            <a:r>
              <a:rPr lang="ru-RU" spc="-40" dirty="0" smtClean="0">
                <a:cs typeface="Arial"/>
              </a:rPr>
              <a:t>3802,3 </a:t>
            </a:r>
            <a:r>
              <a:rPr lang="ru-RU" dirty="0" smtClean="0">
                <a:cs typeface="Arial"/>
              </a:rPr>
              <a:t>тыс. </a:t>
            </a:r>
            <a:r>
              <a:rPr lang="ru-RU" spc="-20" dirty="0" smtClean="0">
                <a:cs typeface="Arial"/>
              </a:rPr>
              <a:t>рублей, </a:t>
            </a:r>
            <a:r>
              <a:rPr lang="ru-RU" spc="-10" dirty="0" smtClean="0">
                <a:cs typeface="Arial"/>
              </a:rPr>
              <a:t>что </a:t>
            </a:r>
            <a:r>
              <a:rPr lang="ru-RU" spc="-15" dirty="0" smtClean="0">
                <a:cs typeface="Arial"/>
              </a:rPr>
              <a:t>составляет  соответственно </a:t>
            </a:r>
            <a:r>
              <a:rPr lang="ru-RU" spc="-5" dirty="0" smtClean="0">
                <a:cs typeface="Arial"/>
              </a:rPr>
              <a:t>45,3, 43,7 </a:t>
            </a:r>
            <a:r>
              <a:rPr lang="ru-RU" dirty="0" smtClean="0">
                <a:cs typeface="Arial"/>
              </a:rPr>
              <a:t>и </a:t>
            </a:r>
            <a:r>
              <a:rPr lang="ru-RU" spc="-5" dirty="0" smtClean="0">
                <a:cs typeface="Arial"/>
              </a:rPr>
              <a:t>44,7 </a:t>
            </a:r>
            <a:r>
              <a:rPr lang="ru-RU" spc="-10" dirty="0" smtClean="0">
                <a:cs typeface="Arial"/>
              </a:rPr>
              <a:t>процента </a:t>
            </a:r>
            <a:r>
              <a:rPr lang="ru-RU" spc="-25" dirty="0" smtClean="0">
                <a:cs typeface="Arial"/>
              </a:rPr>
              <a:t>от  </a:t>
            </a:r>
            <a:r>
              <a:rPr lang="ru-RU" spc="-20" dirty="0" smtClean="0">
                <a:cs typeface="Arial"/>
              </a:rPr>
              <a:t>всех </a:t>
            </a:r>
            <a:r>
              <a:rPr lang="ru-RU" spc="-5" dirty="0" smtClean="0">
                <a:cs typeface="Arial"/>
              </a:rPr>
              <a:t>ассигнований </a:t>
            </a:r>
            <a:r>
              <a:rPr lang="ru-RU" dirty="0" smtClean="0">
                <a:cs typeface="Arial"/>
              </a:rPr>
              <a:t>на </a:t>
            </a:r>
            <a:r>
              <a:rPr lang="ru-RU" spc="-5" dirty="0" smtClean="0">
                <a:cs typeface="Arial"/>
              </a:rPr>
              <a:t>реализацию  муниципальных программ </a:t>
            </a:r>
            <a:r>
              <a:rPr lang="ru-RU" spc="-5" dirty="0" err="1" smtClean="0">
                <a:cs typeface="Arial"/>
              </a:rPr>
              <a:t>Селивановского</a:t>
            </a:r>
            <a:r>
              <a:rPr lang="ru-RU" spc="-5" dirty="0" smtClean="0">
                <a:cs typeface="Arial"/>
              </a:rPr>
              <a:t> сельского поселения.</a:t>
            </a:r>
            <a:endParaRPr lang="ru-RU" dirty="0" smtClean="0">
              <a:cs typeface="Arial"/>
            </a:endParaRPr>
          </a:p>
          <a:p>
            <a:pPr marL="244475" marR="231775" indent="-3810" algn="ctr">
              <a:lnSpc>
                <a:spcPct val="100000"/>
              </a:lnSpc>
            </a:pPr>
            <a:r>
              <a:rPr lang="ru-RU" spc="-20" dirty="0" smtClean="0">
                <a:cs typeface="Arial"/>
              </a:rPr>
              <a:t>Э</a:t>
            </a:r>
            <a:r>
              <a:rPr lang="ru-RU" spc="-20" dirty="0" smtClean="0">
                <a:cs typeface="Arial"/>
              </a:rPr>
              <a:t>то </a:t>
            </a:r>
            <a:r>
              <a:rPr lang="ru-RU" spc="-5" dirty="0" smtClean="0">
                <a:cs typeface="Arial"/>
              </a:rPr>
              <a:t>муниципальные программы,  направленные </a:t>
            </a:r>
            <a:r>
              <a:rPr lang="ru-RU" dirty="0" smtClean="0">
                <a:cs typeface="Arial"/>
              </a:rPr>
              <a:t>на </a:t>
            </a:r>
            <a:r>
              <a:rPr lang="ru-RU" spc="-5" dirty="0" smtClean="0">
                <a:cs typeface="Arial"/>
              </a:rPr>
              <a:t>развитие </a:t>
            </a:r>
            <a:r>
              <a:rPr lang="ru-RU" spc="-30" dirty="0" smtClean="0">
                <a:cs typeface="Arial"/>
              </a:rPr>
              <a:t>культуры </a:t>
            </a:r>
            <a:r>
              <a:rPr lang="ru-RU" dirty="0" smtClean="0">
                <a:cs typeface="Arial"/>
              </a:rPr>
              <a:t>и </a:t>
            </a:r>
            <a:r>
              <a:rPr lang="ru-RU" spc="-15" dirty="0" smtClean="0">
                <a:cs typeface="Arial"/>
              </a:rPr>
              <a:t>спорта, </a:t>
            </a:r>
            <a:r>
              <a:rPr lang="ru-RU" spc="-5" dirty="0" smtClean="0">
                <a:cs typeface="Arial"/>
              </a:rPr>
              <a:t>поддержку  </a:t>
            </a:r>
            <a:r>
              <a:rPr lang="ru-RU" spc="-10" dirty="0" smtClean="0">
                <a:cs typeface="Arial"/>
              </a:rPr>
              <a:t>молодежи.</a:t>
            </a:r>
            <a:endParaRPr lang="ru-RU" dirty="0" smtClean="0">
              <a:cs typeface="Arial"/>
            </a:endParaRP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6F08CB-5E48-4B0E-8919-74DB1BF2A7AC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000132"/>
          </a:xfrm>
        </p:spPr>
        <p:txBody>
          <a:bodyPr/>
          <a:lstStyle/>
          <a:p>
            <a:pPr marL="1277620" algn="ctr">
              <a:lnSpc>
                <a:spcPct val="100000"/>
              </a:lnSpc>
            </a:pPr>
            <a:r>
              <a:rPr lang="ru-RU" sz="2400" b="1" spc="-5" dirty="0" smtClean="0">
                <a:solidFill>
                  <a:srgbClr val="FF0000"/>
                </a:solidFill>
                <a:latin typeface="Arial"/>
                <a:cs typeface="Arial"/>
              </a:rPr>
              <a:t>МУНИЦИПАЛЬНАЯ</a:t>
            </a:r>
            <a:r>
              <a:rPr lang="ru-RU" sz="2400" b="1" spc="175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ru-RU" sz="2400" b="1" spc="-30" dirty="0" smtClean="0">
                <a:solidFill>
                  <a:srgbClr val="FF0000"/>
                </a:solidFill>
                <a:latin typeface="Arial"/>
                <a:cs typeface="Arial"/>
              </a:rPr>
              <a:t>ПРОГРАММА</a:t>
            </a:r>
            <a:r>
              <a:rPr lang="ru-RU" sz="2400" dirty="0" smtClean="0">
                <a:latin typeface="Arial"/>
                <a:cs typeface="Arial"/>
              </a:rPr>
              <a:t/>
            </a:r>
            <a:br>
              <a:rPr lang="ru-RU" sz="2400" dirty="0" smtClean="0">
                <a:latin typeface="Arial"/>
                <a:cs typeface="Arial"/>
              </a:rPr>
            </a:br>
            <a:r>
              <a:rPr lang="ru-RU" sz="2400" b="1" spc="-35" dirty="0" smtClean="0">
                <a:solidFill>
                  <a:srgbClr val="FF0000"/>
                </a:solidFill>
                <a:latin typeface="Arial"/>
                <a:cs typeface="Arial"/>
              </a:rPr>
              <a:t>«РАЗВИТИЕ </a:t>
            </a:r>
            <a:r>
              <a:rPr lang="ru-RU" sz="2400" b="1" spc="-40" dirty="0" smtClean="0">
                <a:solidFill>
                  <a:srgbClr val="FF0000"/>
                </a:solidFill>
                <a:latin typeface="Arial"/>
                <a:cs typeface="Arial"/>
              </a:rPr>
              <a:t>КУЛЬТУРЫ</a:t>
            </a:r>
            <a:r>
              <a:rPr lang="ru-RU" sz="2400" b="1" spc="-5" dirty="0" smtClean="0">
                <a:solidFill>
                  <a:srgbClr val="FF0000"/>
                </a:solidFill>
                <a:latin typeface="Arial"/>
                <a:cs typeface="Arial"/>
              </a:rPr>
              <a:t>»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716474"/>
          </a:xfrm>
        </p:spPr>
        <p:txBody>
          <a:bodyPr/>
          <a:lstStyle/>
          <a:p>
            <a:pPr marL="12700" marR="5080" indent="450850">
              <a:lnSpc>
                <a:spcPct val="100000"/>
              </a:lnSpc>
            </a:pPr>
            <a:r>
              <a:rPr lang="ru-RU" sz="2400" spc="-15" dirty="0" smtClean="0">
                <a:latin typeface="Arial"/>
                <a:cs typeface="Arial"/>
              </a:rPr>
              <a:t>Целями </a:t>
            </a:r>
            <a:r>
              <a:rPr lang="ru-RU" sz="2400" dirty="0" smtClean="0">
                <a:latin typeface="Arial"/>
                <a:cs typeface="Arial"/>
              </a:rPr>
              <a:t>муниципальной </a:t>
            </a:r>
            <a:r>
              <a:rPr lang="ru-RU" sz="2400" spc="-5" dirty="0" smtClean="0">
                <a:latin typeface="Arial"/>
                <a:cs typeface="Arial"/>
              </a:rPr>
              <a:t>программы </a:t>
            </a:r>
            <a:r>
              <a:rPr lang="ru-RU" sz="2400" spc="-10" dirty="0" smtClean="0">
                <a:latin typeface="Arial"/>
                <a:cs typeface="Arial"/>
              </a:rPr>
              <a:t>«Развитие  </a:t>
            </a:r>
            <a:r>
              <a:rPr lang="ru-RU" sz="2400" spc="-30" dirty="0" smtClean="0">
                <a:latin typeface="Arial"/>
                <a:cs typeface="Arial"/>
              </a:rPr>
              <a:t>культуры</a:t>
            </a:r>
            <a:r>
              <a:rPr lang="ru-RU" sz="2400" spc="-5" dirty="0" smtClean="0">
                <a:latin typeface="Arial"/>
                <a:cs typeface="Arial"/>
              </a:rPr>
              <a:t>»</a:t>
            </a:r>
            <a:r>
              <a:rPr lang="ru-RU" sz="2400" spc="10" dirty="0" smtClean="0">
                <a:latin typeface="Arial"/>
                <a:cs typeface="Arial"/>
              </a:rPr>
              <a:t> </a:t>
            </a:r>
            <a:r>
              <a:rPr lang="ru-RU" sz="2400" spc="-10" dirty="0" smtClean="0">
                <a:latin typeface="Arial"/>
                <a:cs typeface="Arial"/>
              </a:rPr>
              <a:t>являются:</a:t>
            </a:r>
            <a:endParaRPr lang="ru-RU" sz="2400" dirty="0" smtClean="0">
              <a:latin typeface="Arial"/>
              <a:cs typeface="Arial"/>
            </a:endParaRPr>
          </a:p>
          <a:p>
            <a:pPr marL="12700" marR="90170">
              <a:lnSpc>
                <a:spcPct val="100000"/>
              </a:lnSpc>
              <a:buFont typeface="Wingdings"/>
              <a:buChar char=""/>
              <a:tabLst>
                <a:tab pos="464184" algn="l"/>
              </a:tabLst>
            </a:pPr>
            <a:r>
              <a:rPr lang="ru-RU" sz="2400" spc="-5" dirty="0" smtClean="0">
                <a:latin typeface="Arial"/>
                <a:cs typeface="Arial"/>
              </a:rPr>
              <a:t>сохранение </a:t>
            </a:r>
            <a:r>
              <a:rPr lang="ru-RU" sz="2400" spc="-25" dirty="0" smtClean="0">
                <a:latin typeface="Arial"/>
                <a:cs typeface="Arial"/>
              </a:rPr>
              <a:t>культурного </a:t>
            </a:r>
            <a:r>
              <a:rPr lang="ru-RU" sz="2400" dirty="0" smtClean="0">
                <a:latin typeface="Arial"/>
                <a:cs typeface="Arial"/>
              </a:rPr>
              <a:t>и </a:t>
            </a:r>
            <a:r>
              <a:rPr lang="ru-RU" sz="2400" spc="-5" dirty="0" smtClean="0">
                <a:latin typeface="Arial"/>
                <a:cs typeface="Arial"/>
              </a:rPr>
              <a:t>исторического  наследия, </a:t>
            </a:r>
            <a:r>
              <a:rPr lang="ru-RU" sz="2400" spc="-15" dirty="0" smtClean="0">
                <a:latin typeface="Arial"/>
                <a:cs typeface="Arial"/>
              </a:rPr>
              <a:t>обеспечение  </a:t>
            </a:r>
            <a:r>
              <a:rPr lang="ru-RU" sz="2400" spc="-5" dirty="0" smtClean="0">
                <a:latin typeface="Arial"/>
                <a:cs typeface="Arial"/>
              </a:rPr>
              <a:t>доступа граждан </a:t>
            </a:r>
            <a:r>
              <a:rPr lang="ru-RU" sz="2400" dirty="0" smtClean="0">
                <a:latin typeface="Arial"/>
                <a:cs typeface="Arial"/>
              </a:rPr>
              <a:t>к </a:t>
            </a:r>
            <a:r>
              <a:rPr lang="ru-RU" sz="2400" spc="-25" dirty="0" smtClean="0">
                <a:latin typeface="Arial"/>
                <a:cs typeface="Arial"/>
              </a:rPr>
              <a:t>культурным </a:t>
            </a:r>
            <a:r>
              <a:rPr lang="ru-RU" sz="2400" spc="-5" dirty="0" smtClean="0">
                <a:latin typeface="Arial"/>
                <a:cs typeface="Arial"/>
              </a:rPr>
              <a:t>ценностям </a:t>
            </a:r>
            <a:r>
              <a:rPr lang="ru-RU" sz="2400" dirty="0" smtClean="0">
                <a:latin typeface="Arial"/>
                <a:cs typeface="Arial"/>
              </a:rPr>
              <a:t>и  </a:t>
            </a:r>
            <a:r>
              <a:rPr lang="ru-RU" sz="2400" spc="-5" dirty="0" smtClean="0">
                <a:latin typeface="Arial"/>
                <a:cs typeface="Arial"/>
              </a:rPr>
              <a:t>участию в </a:t>
            </a:r>
            <a:r>
              <a:rPr lang="ru-RU" sz="2400" spc="-25" dirty="0" smtClean="0">
                <a:latin typeface="Arial"/>
                <a:cs typeface="Arial"/>
              </a:rPr>
              <a:t>культурной </a:t>
            </a:r>
            <a:r>
              <a:rPr lang="ru-RU" sz="2400" dirty="0" smtClean="0">
                <a:latin typeface="Arial"/>
                <a:cs typeface="Arial"/>
              </a:rPr>
              <a:t>жизни, </a:t>
            </a:r>
            <a:r>
              <a:rPr lang="ru-RU" sz="2400" spc="-5" dirty="0" smtClean="0">
                <a:latin typeface="Arial"/>
                <a:cs typeface="Arial"/>
              </a:rPr>
              <a:t>реализация  </a:t>
            </a:r>
            <a:r>
              <a:rPr lang="ru-RU" sz="2400" spc="-10" dirty="0" smtClean="0">
                <a:latin typeface="Arial"/>
                <a:cs typeface="Arial"/>
              </a:rPr>
              <a:t>творческого потенциала населения</a:t>
            </a:r>
            <a:r>
              <a:rPr lang="ru-RU" sz="2400" spc="-5" dirty="0" smtClean="0">
                <a:latin typeface="Arial"/>
                <a:cs typeface="Arial"/>
              </a:rPr>
              <a:t>;</a:t>
            </a:r>
            <a:endParaRPr lang="ru-RU" sz="2400" dirty="0" smtClean="0">
              <a:latin typeface="Arial"/>
              <a:cs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348521-B9AF-4D23-AC00-9C802B6A0B3C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-12700" y="319913"/>
            <a:ext cx="8917940" cy="65507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086480" y="2665729"/>
            <a:ext cx="2482850" cy="1382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Достижение</a:t>
            </a:r>
            <a:r>
              <a:rPr sz="1800" spc="-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указанных  </a:t>
            </a:r>
            <a:r>
              <a:rPr sz="1800" spc="-20" dirty="0">
                <a:solidFill>
                  <a:srgbClr val="FFFFFF"/>
                </a:solidFill>
                <a:latin typeface="Arial"/>
                <a:cs typeface="Arial"/>
              </a:rPr>
              <a:t>целей обеспечивается 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решением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следующих  задач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муниципальной  программы: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496050" y="518795"/>
            <a:ext cx="1555750" cy="1661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4305" marR="74930" indent="379095">
              <a:lnSpc>
                <a:spcPct val="100000"/>
              </a:lnSpc>
            </a:pPr>
            <a:r>
              <a:rPr sz="1800" spc="-10" dirty="0">
                <a:solidFill>
                  <a:srgbClr val="000000"/>
                </a:solidFill>
              </a:rPr>
              <a:t>охрана</a:t>
            </a:r>
            <a:r>
              <a:rPr sz="1800" spc="-60" dirty="0">
                <a:solidFill>
                  <a:srgbClr val="000000"/>
                </a:solidFill>
              </a:rPr>
              <a:t> </a:t>
            </a:r>
            <a:r>
              <a:rPr sz="1800" dirty="0">
                <a:solidFill>
                  <a:srgbClr val="000000"/>
                </a:solidFill>
              </a:rPr>
              <a:t>и  </a:t>
            </a:r>
            <a:r>
              <a:rPr sz="1800" spc="-5" dirty="0">
                <a:solidFill>
                  <a:srgbClr val="000000"/>
                </a:solidFill>
              </a:rPr>
              <a:t>сохранение  </a:t>
            </a:r>
            <a:r>
              <a:rPr sz="1800" spc="-10" dirty="0">
                <a:solidFill>
                  <a:srgbClr val="000000"/>
                </a:solidFill>
              </a:rPr>
              <a:t>объектов  </a:t>
            </a:r>
            <a:r>
              <a:rPr sz="1800" spc="-25" dirty="0">
                <a:solidFill>
                  <a:srgbClr val="000000"/>
                </a:solidFill>
              </a:rPr>
              <a:t>культурного  </a:t>
            </a:r>
            <a:r>
              <a:rPr sz="1800" spc="-5" dirty="0">
                <a:solidFill>
                  <a:srgbClr val="000000"/>
                </a:solidFill>
              </a:rPr>
              <a:t>наследия</a:t>
            </a:r>
            <a:endParaRPr sz="1800"/>
          </a:p>
          <a:p>
            <a:pPr marL="364490" marR="5080" indent="-352425">
              <a:lnSpc>
                <a:spcPct val="100000"/>
              </a:lnSpc>
            </a:pPr>
            <a:r>
              <a:rPr sz="1800" spc="-5" smtClean="0">
                <a:solidFill>
                  <a:srgbClr val="000000"/>
                </a:solidFill>
              </a:rPr>
              <a:t>;</a:t>
            </a:r>
            <a:endParaRPr sz="1800"/>
          </a:p>
        </p:txBody>
      </p:sp>
      <p:sp>
        <p:nvSpPr>
          <p:cNvPr id="11" name="object 11"/>
          <p:cNvSpPr txBox="1"/>
          <p:nvPr/>
        </p:nvSpPr>
        <p:spPr>
          <a:xfrm>
            <a:off x="490219" y="793115"/>
            <a:ext cx="1758314" cy="1382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50850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развитие  </a:t>
            </a:r>
            <a:r>
              <a:rPr sz="1800" spc="-10" dirty="0">
                <a:latin typeface="Arial"/>
                <a:cs typeface="Arial"/>
              </a:rPr>
              <a:t>театрального,  </a:t>
            </a:r>
            <a:r>
              <a:rPr sz="1800" dirty="0">
                <a:latin typeface="Arial"/>
                <a:cs typeface="Arial"/>
              </a:rPr>
              <a:t>музыкального,  </a:t>
            </a:r>
            <a:r>
              <a:rPr sz="1800" spc="-25" dirty="0">
                <a:latin typeface="Arial"/>
                <a:cs typeface="Arial"/>
              </a:rPr>
              <a:t>х</a:t>
            </a:r>
            <a:r>
              <a:rPr sz="1800" spc="-5" dirty="0">
                <a:latin typeface="Arial"/>
                <a:cs typeface="Arial"/>
              </a:rPr>
              <a:t>о</a:t>
            </a:r>
            <a:r>
              <a:rPr sz="1800" spc="-15" dirty="0">
                <a:latin typeface="Arial"/>
                <a:cs typeface="Arial"/>
              </a:rPr>
              <a:t>р</a:t>
            </a:r>
            <a:r>
              <a:rPr sz="1800" dirty="0">
                <a:latin typeface="Arial"/>
                <a:cs typeface="Arial"/>
              </a:rPr>
              <a:t>еогра</a:t>
            </a:r>
            <a:r>
              <a:rPr sz="1800" spc="-15" dirty="0">
                <a:latin typeface="Arial"/>
                <a:cs typeface="Arial"/>
              </a:rPr>
              <a:t>ф</a:t>
            </a:r>
            <a:r>
              <a:rPr sz="1800" dirty="0">
                <a:latin typeface="Arial"/>
                <a:cs typeface="Arial"/>
              </a:rPr>
              <a:t>ическ  </a:t>
            </a:r>
            <a:r>
              <a:rPr sz="1800" spc="-15" dirty="0">
                <a:latin typeface="Arial"/>
                <a:cs typeface="Arial"/>
              </a:rPr>
              <a:t>ого</a:t>
            </a:r>
            <a:r>
              <a:rPr sz="1800" spc="-10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искусства;</a:t>
            </a:r>
            <a:endParaRPr sz="18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66063" y="4430267"/>
            <a:ext cx="1600200" cy="1931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50850">
              <a:lnSpc>
                <a:spcPct val="100000"/>
              </a:lnSpc>
              <a:tabLst>
                <a:tab pos="1458595" algn="l"/>
              </a:tabLst>
            </a:pPr>
            <a:r>
              <a:rPr sz="1800" spc="-5" dirty="0">
                <a:latin typeface="Arial"/>
                <a:cs typeface="Arial"/>
              </a:rPr>
              <a:t>развитие  </a:t>
            </a:r>
            <a:r>
              <a:rPr sz="1800" spc="30" dirty="0">
                <a:latin typeface="Arial"/>
                <a:cs typeface="Arial"/>
              </a:rPr>
              <a:t>м</a:t>
            </a:r>
            <a:r>
              <a:rPr sz="1800" spc="-25" dirty="0">
                <a:latin typeface="Arial"/>
                <a:cs typeface="Arial"/>
              </a:rPr>
              <a:t>уз</a:t>
            </a:r>
            <a:r>
              <a:rPr sz="1800" dirty="0">
                <a:latin typeface="Arial"/>
                <a:cs typeface="Arial"/>
              </a:rPr>
              <a:t>ейн</a:t>
            </a:r>
            <a:r>
              <a:rPr sz="1800" spc="-10" dirty="0">
                <a:latin typeface="Arial"/>
                <a:cs typeface="Arial"/>
              </a:rPr>
              <a:t>о</a:t>
            </a:r>
            <a:r>
              <a:rPr sz="1800" spc="-35" dirty="0">
                <a:latin typeface="Arial"/>
                <a:cs typeface="Arial"/>
              </a:rPr>
              <a:t>г</a:t>
            </a:r>
            <a:r>
              <a:rPr sz="1800" spc="-5" dirty="0">
                <a:latin typeface="Arial"/>
                <a:cs typeface="Arial"/>
              </a:rPr>
              <a:t>о</a:t>
            </a:r>
            <a:r>
              <a:rPr sz="1800" dirty="0">
                <a:latin typeface="Arial"/>
                <a:cs typeface="Arial"/>
              </a:rPr>
              <a:t>	и  </a:t>
            </a:r>
            <a:r>
              <a:rPr sz="1800" spc="-25" dirty="0">
                <a:latin typeface="Arial"/>
                <a:cs typeface="Arial"/>
              </a:rPr>
              <a:t>библиотечного  </a:t>
            </a:r>
            <a:r>
              <a:rPr sz="1800" spc="-15" dirty="0">
                <a:latin typeface="Arial"/>
                <a:cs typeface="Arial"/>
              </a:rPr>
              <a:t>дела,  </a:t>
            </a:r>
            <a:r>
              <a:rPr sz="1800" spc="-25" dirty="0">
                <a:latin typeface="Arial"/>
                <a:cs typeface="Arial"/>
              </a:rPr>
              <a:t>культурно	</a:t>
            </a:r>
            <a:r>
              <a:rPr sz="1800" dirty="0">
                <a:latin typeface="Arial"/>
                <a:cs typeface="Arial"/>
              </a:rPr>
              <a:t>-  </a:t>
            </a:r>
            <a:r>
              <a:rPr sz="1800" spc="-10" dirty="0">
                <a:latin typeface="Arial"/>
                <a:cs typeface="Arial"/>
              </a:rPr>
              <a:t>досуговой  деятельности;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78529" y="5354446"/>
            <a:ext cx="1449070" cy="468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3550">
              <a:lnSpc>
                <a:spcPct val="100000"/>
              </a:lnSpc>
            </a:pPr>
            <a:r>
              <a:rPr sz="1500" spc="-10" dirty="0">
                <a:latin typeface="Arial"/>
                <a:cs typeface="Arial"/>
              </a:rPr>
              <a:t>улучшение</a:t>
            </a:r>
            <a:endParaRPr sz="1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500" spc="-5" dirty="0">
                <a:latin typeface="Arial"/>
                <a:cs typeface="Arial"/>
              </a:rPr>
              <a:t>материально-</a:t>
            </a:r>
            <a:endParaRPr sz="15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848859" y="5811926"/>
            <a:ext cx="458470" cy="239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spc="-45" dirty="0">
                <a:latin typeface="Arial"/>
                <a:cs typeface="Arial"/>
              </a:rPr>
              <a:t>б</a:t>
            </a:r>
            <a:r>
              <a:rPr sz="1500" spc="-15" dirty="0">
                <a:latin typeface="Arial"/>
                <a:cs typeface="Arial"/>
              </a:rPr>
              <a:t>а</a:t>
            </a:r>
            <a:r>
              <a:rPr sz="1500" spc="-5" dirty="0">
                <a:latin typeface="Arial"/>
                <a:cs typeface="Arial"/>
              </a:rPr>
              <a:t>зы</a:t>
            </a:r>
            <a:endParaRPr sz="15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174996" y="6269126"/>
            <a:ext cx="132080" cy="239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dirty="0">
                <a:latin typeface="Arial"/>
                <a:cs typeface="Arial"/>
              </a:rPr>
              <a:t>и</a:t>
            </a:r>
            <a:endParaRPr sz="15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478529" y="5811926"/>
            <a:ext cx="1220470" cy="925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500" spc="-5" dirty="0">
                <a:latin typeface="Arial"/>
                <a:cs typeface="Arial"/>
              </a:rPr>
              <a:t>технической  учреждений  </a:t>
            </a:r>
            <a:r>
              <a:rPr sz="1500" spc="-20" dirty="0">
                <a:latin typeface="Arial"/>
                <a:cs typeface="Arial"/>
              </a:rPr>
              <a:t>культуры  </a:t>
            </a:r>
            <a:r>
              <a:rPr sz="1500" spc="-5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б</a:t>
            </a:r>
            <a:r>
              <a:rPr sz="1500" spc="-5" dirty="0">
                <a:latin typeface="Arial"/>
                <a:cs typeface="Arial"/>
              </a:rPr>
              <a:t>р</a:t>
            </a:r>
            <a:r>
              <a:rPr sz="1500" spc="-15" dirty="0">
                <a:latin typeface="Arial"/>
                <a:cs typeface="Arial"/>
              </a:rPr>
              <a:t>а</a:t>
            </a:r>
            <a:r>
              <a:rPr sz="1500" spc="-20" dirty="0">
                <a:latin typeface="Arial"/>
                <a:cs typeface="Arial"/>
              </a:rPr>
              <a:t>з</a:t>
            </a:r>
            <a:r>
              <a:rPr sz="1500" spc="-5" dirty="0">
                <a:latin typeface="Arial"/>
                <a:cs typeface="Arial"/>
              </a:rPr>
              <a:t>о</a:t>
            </a:r>
            <a:r>
              <a:rPr sz="1500" spc="-25" dirty="0">
                <a:latin typeface="Arial"/>
                <a:cs typeface="Arial"/>
              </a:rPr>
              <a:t>в</a:t>
            </a:r>
            <a:r>
              <a:rPr sz="1500" spc="-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ни</a:t>
            </a:r>
            <a:r>
              <a:rPr sz="1500" spc="10" dirty="0">
                <a:latin typeface="Arial"/>
                <a:cs typeface="Arial"/>
              </a:rPr>
              <a:t>я</a:t>
            </a:r>
            <a:r>
              <a:rPr sz="1500" dirty="0">
                <a:latin typeface="Arial"/>
                <a:cs typeface="Arial"/>
              </a:rPr>
              <a:t>;</a:t>
            </a:r>
            <a:endParaRPr sz="15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021828" y="4477766"/>
            <a:ext cx="352425" cy="239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dirty="0">
                <a:latin typeface="Arial"/>
                <a:cs typeface="Arial"/>
              </a:rPr>
              <a:t>для</a:t>
            </a:r>
            <a:endParaRPr sz="15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390894" y="4248911"/>
            <a:ext cx="1622425" cy="6972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50850">
              <a:lnSpc>
                <a:spcPct val="100000"/>
              </a:lnSpc>
            </a:pPr>
            <a:r>
              <a:rPr sz="1500" dirty="0">
                <a:latin typeface="Arial"/>
                <a:cs typeface="Arial"/>
              </a:rPr>
              <a:t>о</a:t>
            </a:r>
            <a:r>
              <a:rPr sz="1500" spc="-5" dirty="0">
                <a:latin typeface="Arial"/>
                <a:cs typeface="Arial"/>
              </a:rPr>
              <a:t>б</a:t>
            </a:r>
            <a:r>
              <a:rPr sz="1500" dirty="0">
                <a:latin typeface="Arial"/>
                <a:cs typeface="Arial"/>
              </a:rPr>
              <a:t>е</a:t>
            </a:r>
            <a:r>
              <a:rPr sz="1500" spc="-10" dirty="0">
                <a:latin typeface="Arial"/>
                <a:cs typeface="Arial"/>
              </a:rPr>
              <a:t>с</a:t>
            </a:r>
            <a:r>
              <a:rPr sz="1500" dirty="0">
                <a:latin typeface="Arial"/>
                <a:cs typeface="Arial"/>
              </a:rPr>
              <a:t>п</a:t>
            </a:r>
            <a:r>
              <a:rPr sz="1500" spc="-50" dirty="0">
                <a:latin typeface="Arial"/>
                <a:cs typeface="Arial"/>
              </a:rPr>
              <a:t>е</a:t>
            </a:r>
            <a:r>
              <a:rPr sz="1500" spc="-5" dirty="0">
                <a:latin typeface="Arial"/>
                <a:cs typeface="Arial"/>
              </a:rPr>
              <a:t>ч</a:t>
            </a:r>
            <a:r>
              <a:rPr sz="1500" dirty="0">
                <a:latin typeface="Arial"/>
                <a:cs typeface="Arial"/>
              </a:rPr>
              <a:t>ени</a:t>
            </a:r>
            <a:r>
              <a:rPr sz="1500" spc="-5" dirty="0">
                <a:latin typeface="Arial"/>
                <a:cs typeface="Arial"/>
              </a:rPr>
              <a:t>е  условий  эффективного</a:t>
            </a:r>
            <a:endParaRPr sz="15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390894" y="4934966"/>
            <a:ext cx="1983105" cy="1611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210310" algn="l"/>
                <a:tab pos="1863089" algn="l"/>
              </a:tabLst>
            </a:pPr>
            <a:r>
              <a:rPr sz="1500" dirty="0">
                <a:latin typeface="Arial"/>
                <a:cs typeface="Arial"/>
              </a:rPr>
              <a:t>р</a:t>
            </a:r>
            <a:r>
              <a:rPr sz="1500" spc="-5" dirty="0">
                <a:latin typeface="Arial"/>
                <a:cs typeface="Arial"/>
              </a:rPr>
              <a:t>а</a:t>
            </a:r>
            <a:r>
              <a:rPr sz="1500" spc="-15" dirty="0">
                <a:latin typeface="Arial"/>
                <a:cs typeface="Arial"/>
              </a:rPr>
              <a:t>з</a:t>
            </a:r>
            <a:r>
              <a:rPr sz="1500" spc="-10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ития	сис</a:t>
            </a:r>
            <a:r>
              <a:rPr sz="1500" spc="-20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емы  </a:t>
            </a:r>
            <a:r>
              <a:rPr sz="1500" spc="-5" dirty="0">
                <a:latin typeface="Arial"/>
                <a:cs typeface="Arial"/>
              </a:rPr>
              <a:t>образования в </a:t>
            </a:r>
            <a:r>
              <a:rPr sz="1500" dirty="0">
                <a:latin typeface="Arial"/>
                <a:cs typeface="Arial"/>
              </a:rPr>
              <a:t>сфере  </a:t>
            </a:r>
            <a:r>
              <a:rPr sz="1500" spc="-20" dirty="0">
                <a:latin typeface="Arial"/>
                <a:cs typeface="Arial"/>
              </a:rPr>
              <a:t>культуры </a:t>
            </a:r>
            <a:r>
              <a:rPr sz="1500" dirty="0">
                <a:latin typeface="Arial"/>
                <a:cs typeface="Arial"/>
              </a:rPr>
              <a:t>и </a:t>
            </a:r>
            <a:r>
              <a:rPr sz="1500" spc="-5" dirty="0">
                <a:latin typeface="Arial"/>
                <a:cs typeface="Arial"/>
              </a:rPr>
              <a:t>искусства,  </a:t>
            </a:r>
            <a:r>
              <a:rPr sz="1500" spc="-10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ы</a:t>
            </a:r>
            <a:r>
              <a:rPr sz="1500" spc="5" dirty="0">
                <a:latin typeface="Arial"/>
                <a:cs typeface="Arial"/>
              </a:rPr>
              <a:t>я</a:t>
            </a:r>
            <a:r>
              <a:rPr sz="1500" spc="-50" dirty="0">
                <a:latin typeface="Arial"/>
                <a:cs typeface="Arial"/>
              </a:rPr>
              <a:t>в</a:t>
            </a:r>
            <a:r>
              <a:rPr sz="1500" spc="-5" dirty="0">
                <a:latin typeface="Arial"/>
                <a:cs typeface="Arial"/>
              </a:rPr>
              <a:t>л</a:t>
            </a:r>
            <a:r>
              <a:rPr sz="1500" spc="0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ни</a:t>
            </a:r>
            <a:r>
              <a:rPr sz="1500" spc="-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		и  поддержка  </a:t>
            </a:r>
            <a:r>
              <a:rPr sz="1500" spc="-5" dirty="0">
                <a:latin typeface="Arial"/>
                <a:cs typeface="Arial"/>
              </a:rPr>
              <a:t>талантливых </a:t>
            </a:r>
            <a:r>
              <a:rPr sz="1500" spc="-15" dirty="0">
                <a:latin typeface="Arial"/>
                <a:cs typeface="Arial"/>
              </a:rPr>
              <a:t>детей </a:t>
            </a:r>
            <a:r>
              <a:rPr sz="1500" dirty="0">
                <a:latin typeface="Arial"/>
                <a:cs typeface="Arial"/>
              </a:rPr>
              <a:t>и  </a:t>
            </a:r>
            <a:r>
              <a:rPr sz="1500" spc="-10" dirty="0">
                <a:latin typeface="Arial"/>
                <a:cs typeface="Arial"/>
              </a:rPr>
              <a:t>молодежи;</a:t>
            </a:r>
            <a:endParaRPr sz="15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401695" y="440690"/>
            <a:ext cx="1979295" cy="1154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500" spc="-5" dirty="0">
                <a:latin typeface="Arial"/>
                <a:cs typeface="Arial"/>
              </a:rPr>
              <a:t>создание  </a:t>
            </a:r>
            <a:r>
              <a:rPr sz="1500" spc="-10" dirty="0">
                <a:latin typeface="Arial"/>
                <a:cs typeface="Arial"/>
              </a:rPr>
              <a:t>благоприятных  </a:t>
            </a:r>
            <a:r>
              <a:rPr sz="1500" dirty="0">
                <a:latin typeface="Arial"/>
                <a:cs typeface="Arial"/>
              </a:rPr>
              <a:t>экономических  </a:t>
            </a:r>
            <a:r>
              <a:rPr sz="1500" spc="-5" dirty="0">
                <a:latin typeface="Arial"/>
                <a:cs typeface="Arial"/>
              </a:rPr>
              <a:t>условий для</a:t>
            </a:r>
            <a:r>
              <a:rPr sz="1500" spc="-55" dirty="0">
                <a:latin typeface="Arial"/>
                <a:cs typeface="Arial"/>
              </a:rPr>
              <a:t> </a:t>
            </a:r>
            <a:r>
              <a:rPr sz="1500" spc="-5" dirty="0">
                <a:latin typeface="Arial"/>
                <a:cs typeface="Arial"/>
              </a:rPr>
              <a:t>развития  туризма</a:t>
            </a:r>
            <a:endParaRPr sz="15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53100" y="130175"/>
            <a:ext cx="28432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Администрация </a:t>
            </a:r>
            <a:r>
              <a:rPr lang="ru-RU" sz="9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Селивановского</a:t>
            </a:r>
            <a:endParaRPr lang="ru-RU" sz="9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сельского поселения</a:t>
            </a:r>
          </a:p>
        </p:txBody>
      </p:sp>
      <p:sp>
        <p:nvSpPr>
          <p:cNvPr id="119810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3C4D75-1850-498B-BA9D-6E9F3C6045C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2809875" y="3343275"/>
            <a:ext cx="3168650" cy="30686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7800" y="692150"/>
            <a:ext cx="2879725" cy="15128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7800" y="3032125"/>
            <a:ext cx="2160588" cy="20177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57938" y="3500438"/>
            <a:ext cx="2595562" cy="2357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7048" name="TextBox 12"/>
          <p:cNvSpPr txBox="1">
            <a:spLocks noChangeArrowheads="1"/>
          </p:cNvSpPr>
          <p:nvPr/>
        </p:nvSpPr>
        <p:spPr bwMode="auto">
          <a:xfrm>
            <a:off x="6286500" y="3716338"/>
            <a:ext cx="2857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solidFill>
                  <a:srgbClr val="FFFFFF"/>
                </a:solidFill>
                <a:latin typeface="Trebuchet MS" pitchFamily="34" charset="0"/>
              </a:rPr>
              <a:t>Муниципальные программы Селивановского сельского поселения</a:t>
            </a:r>
          </a:p>
        </p:txBody>
      </p:sp>
      <p:sp>
        <p:nvSpPr>
          <p:cNvPr id="87049" name="TextBox 14"/>
          <p:cNvSpPr txBox="1">
            <a:spLocks noChangeArrowheads="1"/>
          </p:cNvSpPr>
          <p:nvPr/>
        </p:nvSpPr>
        <p:spPr bwMode="auto">
          <a:xfrm>
            <a:off x="246063" y="2928938"/>
            <a:ext cx="2468562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solidFill>
                  <a:srgbClr val="FFFFFF"/>
                </a:solidFill>
                <a:latin typeface="Trebuchet MS" pitchFamily="34" charset="0"/>
              </a:rPr>
              <a:t>Прогноз</a:t>
            </a:r>
          </a:p>
          <a:p>
            <a:pPr algn="ctr"/>
            <a:r>
              <a:rPr lang="ru-RU" sz="1600">
                <a:solidFill>
                  <a:srgbClr val="FFFFFF"/>
                </a:solidFill>
                <a:latin typeface="Trebuchet MS" pitchFamily="34" charset="0"/>
              </a:rPr>
              <a:t>социально-</a:t>
            </a:r>
          </a:p>
          <a:p>
            <a:pPr algn="ctr"/>
            <a:r>
              <a:rPr lang="ru-RU" sz="1600">
                <a:solidFill>
                  <a:srgbClr val="FFFFFF"/>
                </a:solidFill>
                <a:latin typeface="Trebuchet MS" pitchFamily="34" charset="0"/>
              </a:rPr>
              <a:t>экономического</a:t>
            </a:r>
          </a:p>
          <a:p>
            <a:pPr algn="ctr"/>
            <a:r>
              <a:rPr lang="ru-RU" sz="1600">
                <a:solidFill>
                  <a:srgbClr val="FFFFFF"/>
                </a:solidFill>
                <a:latin typeface="Trebuchet MS" pitchFamily="34" charset="0"/>
              </a:rPr>
              <a:t>развития</a:t>
            </a:r>
          </a:p>
          <a:p>
            <a:pPr algn="ctr"/>
            <a:r>
              <a:rPr lang="ru-RU" sz="1600">
                <a:solidFill>
                  <a:srgbClr val="FFFFFF"/>
                </a:solidFill>
                <a:latin typeface="Trebuchet MS" pitchFamily="34" charset="0"/>
              </a:rPr>
              <a:t>Селивановского сельского</a:t>
            </a:r>
            <a:r>
              <a:rPr lang="ru-RU" sz="1600" b="1">
                <a:solidFill>
                  <a:srgbClr val="FFFFFF"/>
                </a:solidFill>
                <a:latin typeface="Trebuchet MS" pitchFamily="34" charset="0"/>
              </a:rPr>
              <a:t> </a:t>
            </a:r>
            <a:r>
              <a:rPr lang="ru-RU" sz="1600">
                <a:solidFill>
                  <a:srgbClr val="FFFFFF"/>
                </a:solidFill>
                <a:latin typeface="Trebuchet MS" pitchFamily="34" charset="0"/>
              </a:rPr>
              <a:t>поселения на 2015-2017 годы</a:t>
            </a:r>
          </a:p>
          <a:p>
            <a:pPr algn="ctr"/>
            <a:endParaRPr lang="ru-RU" sz="160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87050" name="TextBox 15"/>
          <p:cNvSpPr txBox="1">
            <a:spLocks noChangeArrowheads="1"/>
          </p:cNvSpPr>
          <p:nvPr/>
        </p:nvSpPr>
        <p:spPr bwMode="auto">
          <a:xfrm>
            <a:off x="319088" y="766763"/>
            <a:ext cx="26098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solidFill>
                  <a:srgbClr val="FFFFFF"/>
                </a:solidFill>
                <a:latin typeface="Trebuchet MS" pitchFamily="34" charset="0"/>
              </a:rPr>
              <a:t>Бюджетное послание</a:t>
            </a:r>
          </a:p>
          <a:p>
            <a:pPr algn="ctr"/>
            <a:r>
              <a:rPr lang="ru-RU" sz="1600">
                <a:solidFill>
                  <a:srgbClr val="FFFFFF"/>
                </a:solidFill>
                <a:latin typeface="Trebuchet MS" pitchFamily="34" charset="0"/>
              </a:rPr>
              <a:t>Президента РФ </a:t>
            </a:r>
          </a:p>
          <a:p>
            <a:pPr algn="ctr"/>
            <a:r>
              <a:rPr lang="ru-RU" sz="1600">
                <a:solidFill>
                  <a:srgbClr val="FFFFFF"/>
                </a:solidFill>
                <a:latin typeface="Trebuchet MS" pitchFamily="34" charset="0"/>
              </a:rPr>
              <a:t>«О бюджетной политике в 2015-2017 годах»</a:t>
            </a:r>
          </a:p>
        </p:txBody>
      </p:sp>
      <p:sp>
        <p:nvSpPr>
          <p:cNvPr id="87051" name="TextBox 17"/>
          <p:cNvSpPr txBox="1">
            <a:spLocks noChangeArrowheads="1"/>
          </p:cNvSpPr>
          <p:nvPr/>
        </p:nvSpPr>
        <p:spPr bwMode="auto">
          <a:xfrm>
            <a:off x="3257550" y="3613150"/>
            <a:ext cx="23034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solidFill>
                  <a:srgbClr val="FFFFFF"/>
                </a:solidFill>
                <a:latin typeface="Trebuchet MS" pitchFamily="34" charset="0"/>
              </a:rPr>
              <a:t>Основа формирования</a:t>
            </a:r>
          </a:p>
          <a:p>
            <a:pPr algn="ctr"/>
            <a:r>
              <a:rPr lang="ru-RU" sz="1600">
                <a:solidFill>
                  <a:srgbClr val="FFFFFF"/>
                </a:solidFill>
                <a:latin typeface="Trebuchet MS" pitchFamily="34" charset="0"/>
              </a:rPr>
              <a:t>проекта бюджета Селивановского сельского поселения</a:t>
            </a:r>
          </a:p>
          <a:p>
            <a:pPr algn="ctr"/>
            <a:r>
              <a:rPr lang="ru-RU" sz="1600">
                <a:solidFill>
                  <a:srgbClr val="FFFFFF"/>
                </a:solidFill>
                <a:latin typeface="Trebuchet MS" pitchFamily="34" charset="0"/>
              </a:rPr>
              <a:t>Милютинского района на 2015 год и плановый период 2016 и 2017 годов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81350" y="685800"/>
            <a:ext cx="2381250" cy="24098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7053" name="TextBox 16"/>
          <p:cNvSpPr txBox="1">
            <a:spLocks noChangeArrowheads="1"/>
          </p:cNvSpPr>
          <p:nvPr/>
        </p:nvSpPr>
        <p:spPr bwMode="auto">
          <a:xfrm>
            <a:off x="3073400" y="766763"/>
            <a:ext cx="2597150" cy="156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36000">
            <a:spAutoFit/>
          </a:bodyPr>
          <a:lstStyle/>
          <a:p>
            <a:pPr algn="ctr"/>
            <a:r>
              <a:rPr lang="ru-RU" sz="1600">
                <a:solidFill>
                  <a:srgbClr val="FFFFFF"/>
                </a:solidFill>
                <a:latin typeface="Trebuchet MS" pitchFamily="34" charset="0"/>
              </a:rPr>
              <a:t>Основные направления бюджетной и налоговой политики Селивановского сельского поселения на 2015-2017 годы </a:t>
            </a:r>
          </a:p>
        </p:txBody>
      </p:sp>
      <p:sp>
        <p:nvSpPr>
          <p:cNvPr id="20" name="Стрелка вниз 19"/>
          <p:cNvSpPr/>
          <p:nvPr/>
        </p:nvSpPr>
        <p:spPr>
          <a:xfrm rot="3756982">
            <a:off x="5544344" y="3823494"/>
            <a:ext cx="506412" cy="723900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трелка вниз 20"/>
          <p:cNvSpPr/>
          <p:nvPr/>
        </p:nvSpPr>
        <p:spPr>
          <a:xfrm rot="19596811">
            <a:off x="2532063" y="2198688"/>
            <a:ext cx="506412" cy="1657350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 rot="17792922">
            <a:off x="2532062" y="4110038"/>
            <a:ext cx="506413" cy="865188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трелка вниз 22"/>
          <p:cNvSpPr/>
          <p:nvPr/>
        </p:nvSpPr>
        <p:spPr>
          <a:xfrm rot="20157411">
            <a:off x="3516313" y="3013075"/>
            <a:ext cx="506412" cy="768350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87058" name="Picture 2" descr="K:\ГО и ЧС\Диск И\ВАСЁК\Новая папка\фотки м\докзем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25" y="692150"/>
            <a:ext cx="24130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00034" y="714356"/>
            <a:ext cx="8229600" cy="1678280"/>
          </a:xfrm>
          <a:prstGeom prst="rect">
            <a:avLst/>
          </a:prstGeom>
        </p:spPr>
        <p:txBody>
          <a:bodyPr vert="horz" wrap="square" lIns="0" tIns="442849" rIns="0" bIns="0" rtlCol="0">
            <a:spAutoFit/>
          </a:bodyPr>
          <a:lstStyle/>
          <a:p>
            <a:pPr marL="1308735" algn="ctr"/>
            <a:r>
              <a:rPr sz="2000" b="1" spc="-65" dirty="0">
                <a:solidFill>
                  <a:srgbClr val="565F6C"/>
                </a:solidFill>
                <a:latin typeface="+mn-lt"/>
                <a:cs typeface="Arial"/>
              </a:rPr>
              <a:t>РАСХОДЫ </a:t>
            </a:r>
            <a:r>
              <a:rPr sz="2000" b="1" spc="-5" dirty="0">
                <a:solidFill>
                  <a:srgbClr val="565F6C"/>
                </a:solidFill>
                <a:latin typeface="+mn-lt"/>
                <a:cs typeface="Arial"/>
              </a:rPr>
              <a:t>МЕСТНОГО </a:t>
            </a:r>
            <a:r>
              <a:rPr sz="2000" b="1" spc="-20" dirty="0">
                <a:solidFill>
                  <a:srgbClr val="565F6C"/>
                </a:solidFill>
                <a:latin typeface="+mn-lt"/>
                <a:cs typeface="Arial"/>
              </a:rPr>
              <a:t>БЮДЖЕТА </a:t>
            </a:r>
            <a:r>
              <a:rPr sz="2000" b="1" spc="5">
                <a:solidFill>
                  <a:srgbClr val="565F6C"/>
                </a:solidFill>
                <a:latin typeface="+mn-lt"/>
                <a:cs typeface="Arial"/>
              </a:rPr>
              <a:t>В </a:t>
            </a:r>
            <a:r>
              <a:rPr sz="2000" b="1" spc="45">
                <a:solidFill>
                  <a:srgbClr val="565F6C"/>
                </a:solidFill>
                <a:latin typeface="+mn-lt"/>
                <a:cs typeface="Arial"/>
              </a:rPr>
              <a:t> </a:t>
            </a:r>
            <a:r>
              <a:rPr sz="2000" b="1" spc="-10" smtClean="0">
                <a:solidFill>
                  <a:srgbClr val="565F6C"/>
                </a:solidFill>
                <a:latin typeface="+mn-lt"/>
                <a:cs typeface="Arial"/>
              </a:rPr>
              <a:t>2015</a:t>
            </a:r>
            <a:r>
              <a:rPr sz="2000" b="1" smtClean="0">
                <a:solidFill>
                  <a:srgbClr val="565F6C"/>
                </a:solidFill>
                <a:latin typeface="+mn-lt"/>
                <a:cs typeface="Arial"/>
              </a:rPr>
              <a:t>– </a:t>
            </a:r>
            <a:r>
              <a:rPr sz="2000" b="1" spc="-5" dirty="0">
                <a:solidFill>
                  <a:srgbClr val="565F6C"/>
                </a:solidFill>
                <a:latin typeface="+mn-lt"/>
                <a:cs typeface="Arial"/>
              </a:rPr>
              <a:t>2017 ГОДАХ </a:t>
            </a:r>
            <a:r>
              <a:rPr sz="2000" b="1" spc="5" dirty="0">
                <a:solidFill>
                  <a:srgbClr val="565F6C"/>
                </a:solidFill>
                <a:latin typeface="+mn-lt"/>
                <a:cs typeface="Arial"/>
              </a:rPr>
              <a:t>НА </a:t>
            </a:r>
            <a:r>
              <a:rPr sz="2000" b="1" spc="5">
                <a:solidFill>
                  <a:srgbClr val="565F6C"/>
                </a:solidFill>
                <a:latin typeface="+mn-lt"/>
                <a:cs typeface="Arial"/>
              </a:rPr>
              <a:t>МУНИЦИПАЛЬНУЮ  </a:t>
            </a:r>
            <a:r>
              <a:rPr sz="2000" b="1" spc="-20" smtClean="0">
                <a:solidFill>
                  <a:srgbClr val="565F6C"/>
                </a:solidFill>
                <a:latin typeface="+mn-lt"/>
                <a:cs typeface="Arial"/>
              </a:rPr>
              <a:t>ПРОГРАММУ</a:t>
            </a:r>
            <a:r>
              <a:rPr lang="ru-RU" sz="2000" b="1" spc="-25" dirty="0" smtClean="0">
                <a:solidFill>
                  <a:srgbClr val="565F6C"/>
                </a:solidFill>
                <a:latin typeface="+mn-lt"/>
                <a:cs typeface="Arial"/>
              </a:rPr>
              <a:t>«РАЗВИТИЕ </a:t>
            </a:r>
            <a:r>
              <a:rPr lang="ru-RU" sz="2000" b="1" spc="-30" dirty="0" smtClean="0">
                <a:solidFill>
                  <a:srgbClr val="565F6C"/>
                </a:solidFill>
                <a:latin typeface="+mn-lt"/>
                <a:cs typeface="Arial"/>
              </a:rPr>
              <a:t>КУЛЬТУРЫ </a:t>
            </a:r>
            <a:r>
              <a:rPr lang="ru-RU" sz="2000" b="1" spc="5" dirty="0" smtClean="0">
                <a:solidFill>
                  <a:srgbClr val="565F6C"/>
                </a:solidFill>
                <a:latin typeface="+mn-lt"/>
                <a:cs typeface="Arial"/>
              </a:rPr>
              <a:t>»</a:t>
            </a:r>
            <a:r>
              <a:rPr lang="ru-RU" sz="2000" dirty="0" smtClean="0">
                <a:latin typeface="+mn-lt"/>
                <a:cs typeface="Arial"/>
              </a:rPr>
              <a:t/>
            </a:r>
            <a:br>
              <a:rPr lang="ru-RU" sz="2000" dirty="0" smtClean="0">
                <a:latin typeface="+mn-lt"/>
                <a:cs typeface="Arial"/>
              </a:rPr>
            </a:br>
            <a:r>
              <a:rPr sz="2000" b="1" spc="-20" smtClean="0">
                <a:solidFill>
                  <a:srgbClr val="565F6C"/>
                </a:solidFill>
                <a:latin typeface="+mn-lt"/>
                <a:cs typeface="Arial"/>
              </a:rPr>
              <a:t> </a:t>
            </a:r>
            <a:endParaRPr sz="2000">
              <a:latin typeface="+mn-lt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428728" y="2643182"/>
          <a:ext cx="6452331" cy="22268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21543"/>
                <a:gridCol w="932697"/>
                <a:gridCol w="932697"/>
                <a:gridCol w="932697"/>
                <a:gridCol w="932697"/>
              </a:tblGrid>
              <a:tr h="469964">
                <a:tc>
                  <a:txBody>
                    <a:bodyPr/>
                    <a:lstStyle/>
                    <a:p>
                      <a:pPr marL="440690">
                        <a:lnSpc>
                          <a:spcPts val="159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Наименование</a:t>
                      </a:r>
                      <a:r>
                        <a:rPr sz="1400" spc="-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подпрограммы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9410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2014 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9410">
                        <a:lnSpc>
                          <a:spcPts val="159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2016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2017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17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1599">
                <a:tc>
                  <a:txBody>
                    <a:bodyPr/>
                    <a:lstStyle/>
                    <a:p>
                      <a:pPr marL="5905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17804" algn="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4633,2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7804" algn="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3860,5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3787,3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3787,3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1971">
                <a:tc>
                  <a:txBody>
                    <a:bodyPr/>
                    <a:lstStyle/>
                    <a:p>
                      <a:pPr marL="59055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i="1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400" i="1" spc="-20" dirty="0">
                          <a:latin typeface="Times New Roman"/>
                          <a:cs typeface="Times New Roman"/>
                        </a:rPr>
                        <a:t>том</a:t>
                      </a:r>
                      <a:r>
                        <a:rPr sz="1400" i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i="1" spc="5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599">
                <a:tc>
                  <a:txBody>
                    <a:bodyPr/>
                    <a:lstStyle/>
                    <a:p>
                      <a:pPr marL="59055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Культура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17804" algn="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4633,2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17804" algn="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3860,5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3787,3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3787,3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7927975" y="2395982"/>
            <a:ext cx="88773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5" dirty="0">
                <a:solidFill>
                  <a:srgbClr val="565F6C"/>
                </a:solidFill>
                <a:latin typeface="Arial"/>
                <a:cs typeface="Arial"/>
              </a:rPr>
              <a:t>ТЫС</a:t>
            </a:r>
            <a:r>
              <a:rPr sz="1200" b="1" spc="5" dirty="0">
                <a:solidFill>
                  <a:srgbClr val="565F6C"/>
                </a:solidFill>
                <a:latin typeface="Arial"/>
                <a:cs typeface="Arial"/>
              </a:rPr>
              <a:t>.</a:t>
            </a:r>
            <a:r>
              <a:rPr sz="1200" b="1" spc="-70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950" b="1" spc="-5" dirty="0">
                <a:solidFill>
                  <a:srgbClr val="565F6C"/>
                </a:solidFill>
                <a:latin typeface="Arial"/>
                <a:cs typeface="Arial"/>
              </a:rPr>
              <a:t>РУБЛЕЙ</a:t>
            </a:r>
            <a:endParaRPr sz="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70563" y="130175"/>
            <a:ext cx="284321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solidFill>
                  <a:srgbClr val="5A2C6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Администрация </a:t>
            </a:r>
            <a:r>
              <a:rPr lang="ru-RU" sz="900" b="1" dirty="0" err="1">
                <a:solidFill>
                  <a:srgbClr val="5A2C6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Селивановского</a:t>
            </a:r>
            <a:endParaRPr lang="ru-RU" sz="900" b="1" dirty="0">
              <a:solidFill>
                <a:srgbClr val="5A2C6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900" b="1" dirty="0">
                <a:solidFill>
                  <a:srgbClr val="5A2C6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сельского поселения</a:t>
            </a:r>
          </a:p>
        </p:txBody>
      </p:sp>
      <p:sp>
        <p:nvSpPr>
          <p:cNvPr id="18" name="Заголовок 7"/>
          <p:cNvSpPr>
            <a:spLocks noGrp="1"/>
          </p:cNvSpPr>
          <p:nvPr>
            <p:ph type="title"/>
          </p:nvPr>
        </p:nvSpPr>
        <p:spPr>
          <a:xfrm>
            <a:off x="36513" y="452438"/>
            <a:ext cx="9107487" cy="10668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Реализация указов Президента</a:t>
            </a:r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Российской Федерации</a:t>
            </a:r>
            <a:b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endParaRPr lang="ru-RU" sz="2400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30051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986557-C3F0-40D6-B7A5-81A39D0E2C9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/>
          </a:p>
        </p:txBody>
      </p:sp>
      <p:graphicFrame>
        <p:nvGraphicFramePr>
          <p:cNvPr id="12" name="Схема 11"/>
          <p:cNvGraphicFramePr/>
          <p:nvPr/>
        </p:nvGraphicFramePr>
        <p:xfrm>
          <a:off x="3858023" y="2203855"/>
          <a:ext cx="4992216" cy="1674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Схема 14"/>
          <p:cNvGraphicFramePr/>
          <p:nvPr/>
        </p:nvGraphicFramePr>
        <p:xfrm>
          <a:off x="3786182" y="2714620"/>
          <a:ext cx="4992216" cy="1674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9" name="Заголовок 7"/>
          <p:cNvSpPr txBox="1">
            <a:spLocks/>
          </p:cNvSpPr>
          <p:nvPr/>
        </p:nvSpPr>
        <p:spPr>
          <a:xfrm>
            <a:off x="36513" y="1374775"/>
            <a:ext cx="3889375" cy="1066800"/>
          </a:xfrm>
          <a:prstGeom prst="rect">
            <a:avLst/>
          </a:prstGeom>
        </p:spPr>
        <p:txBody>
          <a:bodyPr anchor="ctr"/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1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grpSp>
        <p:nvGrpSpPr>
          <p:cNvPr id="94216" name="Группа 19"/>
          <p:cNvGrpSpPr>
            <a:grpSpLocks/>
          </p:cNvGrpSpPr>
          <p:nvPr/>
        </p:nvGrpSpPr>
        <p:grpSpPr bwMode="auto">
          <a:xfrm>
            <a:off x="4025900" y="1971675"/>
            <a:ext cx="1266825" cy="606425"/>
            <a:chOff x="1336" y="502272"/>
            <a:chExt cx="1589158" cy="669696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1336" y="502272"/>
              <a:ext cx="1589158" cy="669696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Скругленный прямоугольник 4"/>
            <p:cNvSpPr/>
            <p:nvPr/>
          </p:nvSpPr>
          <p:spPr>
            <a:xfrm>
              <a:off x="33199" y="535582"/>
              <a:ext cx="1525432" cy="6030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spcCol="1270" anchor="ctr"/>
            <a:lstStyle/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100" b="1" i="1" dirty="0">
                  <a:solidFill>
                    <a:prstClr val="white"/>
                  </a:solidFill>
                </a:rPr>
                <a:t>Средняя зарплата (рублей)</a:t>
              </a:r>
            </a:p>
          </p:txBody>
        </p:sp>
      </p:grpSp>
      <p:grpSp>
        <p:nvGrpSpPr>
          <p:cNvPr id="94217" name="Группа 22"/>
          <p:cNvGrpSpPr>
            <a:grpSpLocks/>
          </p:cNvGrpSpPr>
          <p:nvPr/>
        </p:nvGrpSpPr>
        <p:grpSpPr bwMode="auto">
          <a:xfrm>
            <a:off x="5648325" y="1971675"/>
            <a:ext cx="1266825" cy="606425"/>
            <a:chOff x="1336" y="502272"/>
            <a:chExt cx="1589158" cy="669696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1336" y="502272"/>
              <a:ext cx="1589158" cy="669696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33199" y="535582"/>
              <a:ext cx="1525432" cy="6030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spcCol="1270" anchor="ctr"/>
            <a:lstStyle/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100" b="1" i="1" dirty="0">
                  <a:solidFill>
                    <a:prstClr val="white"/>
                  </a:solidFill>
                </a:rPr>
                <a:t>Средняя зарплата (рублей)</a:t>
              </a:r>
            </a:p>
          </p:txBody>
        </p:sp>
      </p:grpSp>
      <p:grpSp>
        <p:nvGrpSpPr>
          <p:cNvPr id="94218" name="Группа 26"/>
          <p:cNvGrpSpPr>
            <a:grpSpLocks/>
          </p:cNvGrpSpPr>
          <p:nvPr/>
        </p:nvGrpSpPr>
        <p:grpSpPr bwMode="auto">
          <a:xfrm>
            <a:off x="7329488" y="1974850"/>
            <a:ext cx="1266825" cy="604838"/>
            <a:chOff x="1336" y="502272"/>
            <a:chExt cx="1589158" cy="669696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1336" y="502272"/>
              <a:ext cx="1589158" cy="669696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3199" y="535669"/>
              <a:ext cx="1525432" cy="6029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spcCol="1270" anchor="ctr"/>
            <a:lstStyle/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100" b="1" i="1" dirty="0">
                  <a:solidFill>
                    <a:prstClr val="white"/>
                  </a:solidFill>
                </a:rPr>
                <a:t>Средняя зарплата (рублей)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106863" y="1490663"/>
            <a:ext cx="1103312" cy="369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</a:rPr>
              <a:t>2015 год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730875" y="1493838"/>
            <a:ext cx="1101725" cy="369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</a:rPr>
              <a:t>2016 год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412038" y="1498600"/>
            <a:ext cx="1103312" cy="3698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</a:rPr>
              <a:t>2017 год</a:t>
            </a: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5495925" y="1268413"/>
            <a:ext cx="0" cy="54006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192963" y="1266825"/>
            <a:ext cx="0" cy="54006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224" name="Picture 2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3929063"/>
            <a:ext cx="3806825" cy="2928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4225" name="Picture 2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57686" y="3857625"/>
            <a:ext cx="4000500" cy="3000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4226" name="Picture 2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1114425"/>
            <a:ext cx="3786188" cy="2840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571480"/>
            <a:ext cx="8229600" cy="822020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2191385">
              <a:lnSpc>
                <a:spcPct val="100000"/>
              </a:lnSpc>
            </a:pPr>
            <a:r>
              <a:rPr lang="ru-RU" sz="2400" dirty="0" smtClean="0">
                <a:latin typeface="Arial"/>
                <a:cs typeface="Arial"/>
              </a:rPr>
              <a:t>«Развитие физической культуры и спорта»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214414" y="1571612"/>
            <a:ext cx="7002779" cy="47899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928794" y="2000240"/>
            <a:ext cx="5624195" cy="33239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indent="450850" algn="just">
              <a:lnSpc>
                <a:spcPct val="100000"/>
              </a:lnSpc>
            </a:pP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Целями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муниципальной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программы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«Развитие 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физической </a:t>
            </a:r>
            <a:r>
              <a:rPr sz="1800" spc="-30" dirty="0">
                <a:solidFill>
                  <a:srgbClr val="FFFFFF"/>
                </a:solidFill>
                <a:latin typeface="Arial"/>
                <a:cs typeface="Arial"/>
              </a:rPr>
              <a:t>культуры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 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спорта»</a:t>
            </a:r>
            <a:r>
              <a:rPr sz="180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являются:</a:t>
            </a:r>
            <a:endParaRPr sz="1800">
              <a:latin typeface="Arial"/>
              <a:cs typeface="Arial"/>
            </a:endParaRPr>
          </a:p>
          <a:p>
            <a:pPr marL="12700" marR="6985" indent="450850" algn="just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повышение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мотивации 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граждан </a:t>
            </a:r>
            <a:r>
              <a:rPr sz="1800" smtClean="0">
                <a:solidFill>
                  <a:srgbClr val="FFFFFF"/>
                </a:solidFill>
                <a:latin typeface="Arial"/>
                <a:cs typeface="Arial"/>
              </a:rPr>
              <a:t>к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регулярным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занятиям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физической  </a:t>
            </a:r>
            <a:r>
              <a:rPr sz="1800" spc="-25" dirty="0">
                <a:solidFill>
                  <a:srgbClr val="FFFFFF"/>
                </a:solidFill>
                <a:latin typeface="Arial"/>
                <a:cs typeface="Arial"/>
              </a:rPr>
              <a:t>культурой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 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спортом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ведению 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здорового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образа 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жизни;</a:t>
            </a:r>
            <a:endParaRPr sz="1800">
              <a:latin typeface="Arial"/>
              <a:cs typeface="Arial"/>
            </a:endParaRPr>
          </a:p>
          <a:p>
            <a:pPr marL="12700" marR="8255" indent="450850" algn="just">
              <a:lnSpc>
                <a:spcPct val="100000"/>
              </a:lnSpc>
            </a:pP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обеспечение успешного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выступления  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спортсменов </a:t>
            </a:r>
            <a:r>
              <a:rPr sz="1800" spc="-5" smtClean="0">
                <a:solidFill>
                  <a:srgbClr val="FFFFFF"/>
                </a:solidFill>
                <a:latin typeface="Arial"/>
                <a:cs typeface="Arial"/>
              </a:rPr>
              <a:t>в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различных  спортивных соревнованиях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совершенствование  системы 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подготовки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спортивного</a:t>
            </a:r>
            <a:r>
              <a:rPr sz="18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резерва;</a:t>
            </a:r>
            <a:endParaRPr sz="1800">
              <a:latin typeface="Arial"/>
              <a:cs typeface="Arial"/>
            </a:endParaRPr>
          </a:p>
          <a:p>
            <a:pPr marL="12700" marR="5080" indent="450850" algn="just">
              <a:lnSpc>
                <a:spcPct val="100000"/>
              </a:lnSpc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развитие инфраструктуры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физической </a:t>
            </a:r>
            <a:r>
              <a:rPr sz="1800" spc="-25" dirty="0">
                <a:solidFill>
                  <a:srgbClr val="FFFFFF"/>
                </a:solidFill>
                <a:latin typeface="Arial"/>
                <a:cs typeface="Arial"/>
              </a:rPr>
              <a:t>культуры 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и </a:t>
            </a:r>
            <a:r>
              <a:rPr sz="1800" spc="-15" smtClean="0">
                <a:solidFill>
                  <a:srgbClr val="FFFFFF"/>
                </a:solidFill>
                <a:latin typeface="Arial"/>
                <a:cs typeface="Arial"/>
              </a:rPr>
              <a:t>спорта</a:t>
            </a:r>
            <a:r>
              <a:rPr sz="1800" spc="-5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в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том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числе для 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лиц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с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ограниченными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возможностями здоровья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 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инвалидов.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4049648"/>
            <a:ext cx="2808351" cy="28083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57200" y="571480"/>
            <a:ext cx="8229600" cy="676083"/>
          </a:xfrm>
          <a:prstGeom prst="rect">
            <a:avLst/>
          </a:prstGeom>
        </p:spPr>
        <p:txBody>
          <a:bodyPr vert="horz" wrap="square" lIns="0" tIns="212344" rIns="0" bIns="0" rtlCol="0">
            <a:spAutoFit/>
          </a:bodyPr>
          <a:lstStyle/>
          <a:p>
            <a:pPr marL="588645">
              <a:lnSpc>
                <a:spcPct val="100000"/>
              </a:lnSpc>
            </a:pPr>
            <a:r>
              <a:rPr sz="3000" spc="-10" dirty="0">
                <a:solidFill>
                  <a:srgbClr val="234583"/>
                </a:solidFill>
              </a:rPr>
              <a:t>Задачи </a:t>
            </a:r>
            <a:r>
              <a:rPr sz="3000" dirty="0">
                <a:solidFill>
                  <a:srgbClr val="234583"/>
                </a:solidFill>
              </a:rPr>
              <a:t>муниципальной</a:t>
            </a:r>
            <a:r>
              <a:rPr sz="3000" spc="-40" dirty="0">
                <a:solidFill>
                  <a:srgbClr val="234583"/>
                </a:solidFill>
              </a:rPr>
              <a:t> </a:t>
            </a:r>
            <a:r>
              <a:rPr sz="3000" spc="-5" dirty="0">
                <a:solidFill>
                  <a:srgbClr val="234583"/>
                </a:solidFill>
              </a:rPr>
              <a:t>программы:</a:t>
            </a:r>
            <a:endParaRPr sz="3000"/>
          </a:p>
        </p:txBody>
      </p:sp>
      <p:sp>
        <p:nvSpPr>
          <p:cNvPr id="11" name="object 11"/>
          <p:cNvSpPr/>
          <p:nvPr/>
        </p:nvSpPr>
        <p:spPr>
          <a:xfrm>
            <a:off x="539546" y="1340738"/>
            <a:ext cx="3240405" cy="2160270"/>
          </a:xfrm>
          <a:custGeom>
            <a:avLst/>
            <a:gdLst/>
            <a:ahLst/>
            <a:cxnLst/>
            <a:rect l="l" t="t" r="r" b="b"/>
            <a:pathLst>
              <a:path w="3240404" h="2160270">
                <a:moveTo>
                  <a:pt x="2880309" y="0"/>
                </a:moveTo>
                <a:lnTo>
                  <a:pt x="360057" y="0"/>
                </a:lnTo>
                <a:lnTo>
                  <a:pt x="311199" y="3288"/>
                </a:lnTo>
                <a:lnTo>
                  <a:pt x="264339" y="12867"/>
                </a:lnTo>
                <a:lnTo>
                  <a:pt x="219906" y="28307"/>
                </a:lnTo>
                <a:lnTo>
                  <a:pt x="178328" y="49177"/>
                </a:lnTo>
                <a:lnTo>
                  <a:pt x="140036" y="75047"/>
                </a:lnTo>
                <a:lnTo>
                  <a:pt x="105457" y="105489"/>
                </a:lnTo>
                <a:lnTo>
                  <a:pt x="75021" y="140071"/>
                </a:lnTo>
                <a:lnTo>
                  <a:pt x="49157" y="178364"/>
                </a:lnTo>
                <a:lnTo>
                  <a:pt x="28294" y="219938"/>
                </a:lnTo>
                <a:lnTo>
                  <a:pt x="12861" y="264362"/>
                </a:lnTo>
                <a:lnTo>
                  <a:pt x="3286" y="311208"/>
                </a:lnTo>
                <a:lnTo>
                  <a:pt x="0" y="360045"/>
                </a:lnTo>
                <a:lnTo>
                  <a:pt x="0" y="1800225"/>
                </a:lnTo>
                <a:lnTo>
                  <a:pt x="3286" y="1849088"/>
                </a:lnTo>
                <a:lnTo>
                  <a:pt x="12861" y="1895951"/>
                </a:lnTo>
                <a:lnTo>
                  <a:pt x="28294" y="1940385"/>
                </a:lnTo>
                <a:lnTo>
                  <a:pt x="49157" y="1981962"/>
                </a:lnTo>
                <a:lnTo>
                  <a:pt x="75021" y="2020252"/>
                </a:lnTo>
                <a:lnTo>
                  <a:pt x="105457" y="2054828"/>
                </a:lnTo>
                <a:lnTo>
                  <a:pt x="140036" y="2085260"/>
                </a:lnTo>
                <a:lnTo>
                  <a:pt x="178328" y="2111121"/>
                </a:lnTo>
                <a:lnTo>
                  <a:pt x="219906" y="2131980"/>
                </a:lnTo>
                <a:lnTo>
                  <a:pt x="264339" y="2147411"/>
                </a:lnTo>
                <a:lnTo>
                  <a:pt x="311199" y="2156983"/>
                </a:lnTo>
                <a:lnTo>
                  <a:pt x="360057" y="2160270"/>
                </a:lnTo>
                <a:lnTo>
                  <a:pt x="2880309" y="2160270"/>
                </a:lnTo>
                <a:lnTo>
                  <a:pt x="2929172" y="2156983"/>
                </a:lnTo>
                <a:lnTo>
                  <a:pt x="2976035" y="2147411"/>
                </a:lnTo>
                <a:lnTo>
                  <a:pt x="3020469" y="2131980"/>
                </a:lnTo>
                <a:lnTo>
                  <a:pt x="3062046" y="2111121"/>
                </a:lnTo>
                <a:lnTo>
                  <a:pt x="3100336" y="2085260"/>
                </a:lnTo>
                <a:lnTo>
                  <a:pt x="3134912" y="2054828"/>
                </a:lnTo>
                <a:lnTo>
                  <a:pt x="3165344" y="2020252"/>
                </a:lnTo>
                <a:lnTo>
                  <a:pt x="3191205" y="1981962"/>
                </a:lnTo>
                <a:lnTo>
                  <a:pt x="3212064" y="1940385"/>
                </a:lnTo>
                <a:lnTo>
                  <a:pt x="3227495" y="1895951"/>
                </a:lnTo>
                <a:lnTo>
                  <a:pt x="3237068" y="1849088"/>
                </a:lnTo>
                <a:lnTo>
                  <a:pt x="3240354" y="1800225"/>
                </a:lnTo>
                <a:lnTo>
                  <a:pt x="3240354" y="360045"/>
                </a:lnTo>
                <a:lnTo>
                  <a:pt x="3237068" y="311208"/>
                </a:lnTo>
                <a:lnTo>
                  <a:pt x="3227495" y="264362"/>
                </a:lnTo>
                <a:lnTo>
                  <a:pt x="3212064" y="219938"/>
                </a:lnTo>
                <a:lnTo>
                  <a:pt x="3191205" y="178364"/>
                </a:lnTo>
                <a:lnTo>
                  <a:pt x="3165344" y="140071"/>
                </a:lnTo>
                <a:lnTo>
                  <a:pt x="3134912" y="105489"/>
                </a:lnTo>
                <a:lnTo>
                  <a:pt x="3100336" y="75047"/>
                </a:lnTo>
                <a:lnTo>
                  <a:pt x="3062046" y="49177"/>
                </a:lnTo>
                <a:lnTo>
                  <a:pt x="3020469" y="28307"/>
                </a:lnTo>
                <a:lnTo>
                  <a:pt x="2976035" y="12867"/>
                </a:lnTo>
                <a:lnTo>
                  <a:pt x="2929172" y="3288"/>
                </a:lnTo>
                <a:lnTo>
                  <a:pt x="2880309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39546" y="1340738"/>
            <a:ext cx="3240405" cy="2160270"/>
          </a:xfrm>
          <a:custGeom>
            <a:avLst/>
            <a:gdLst/>
            <a:ahLst/>
            <a:cxnLst/>
            <a:rect l="l" t="t" r="r" b="b"/>
            <a:pathLst>
              <a:path w="3240404" h="2160270">
                <a:moveTo>
                  <a:pt x="0" y="360045"/>
                </a:moveTo>
                <a:lnTo>
                  <a:pt x="3286" y="311208"/>
                </a:lnTo>
                <a:lnTo>
                  <a:pt x="12861" y="264362"/>
                </a:lnTo>
                <a:lnTo>
                  <a:pt x="28294" y="219938"/>
                </a:lnTo>
                <a:lnTo>
                  <a:pt x="49157" y="178364"/>
                </a:lnTo>
                <a:lnTo>
                  <a:pt x="75021" y="140071"/>
                </a:lnTo>
                <a:lnTo>
                  <a:pt x="105457" y="105489"/>
                </a:lnTo>
                <a:lnTo>
                  <a:pt x="140036" y="75047"/>
                </a:lnTo>
                <a:lnTo>
                  <a:pt x="178328" y="49177"/>
                </a:lnTo>
                <a:lnTo>
                  <a:pt x="219906" y="28307"/>
                </a:lnTo>
                <a:lnTo>
                  <a:pt x="264339" y="12867"/>
                </a:lnTo>
                <a:lnTo>
                  <a:pt x="311199" y="3288"/>
                </a:lnTo>
                <a:lnTo>
                  <a:pt x="360057" y="0"/>
                </a:lnTo>
                <a:lnTo>
                  <a:pt x="2880309" y="0"/>
                </a:lnTo>
                <a:lnTo>
                  <a:pt x="2929172" y="3288"/>
                </a:lnTo>
                <a:lnTo>
                  <a:pt x="2976035" y="12867"/>
                </a:lnTo>
                <a:lnTo>
                  <a:pt x="3020469" y="28307"/>
                </a:lnTo>
                <a:lnTo>
                  <a:pt x="3062046" y="49177"/>
                </a:lnTo>
                <a:lnTo>
                  <a:pt x="3100336" y="75047"/>
                </a:lnTo>
                <a:lnTo>
                  <a:pt x="3134912" y="105489"/>
                </a:lnTo>
                <a:lnTo>
                  <a:pt x="3165344" y="140071"/>
                </a:lnTo>
                <a:lnTo>
                  <a:pt x="3191205" y="178364"/>
                </a:lnTo>
                <a:lnTo>
                  <a:pt x="3212064" y="219938"/>
                </a:lnTo>
                <a:lnTo>
                  <a:pt x="3227495" y="264362"/>
                </a:lnTo>
                <a:lnTo>
                  <a:pt x="3237068" y="311208"/>
                </a:lnTo>
                <a:lnTo>
                  <a:pt x="3240354" y="360045"/>
                </a:lnTo>
                <a:lnTo>
                  <a:pt x="3240354" y="1800225"/>
                </a:lnTo>
                <a:lnTo>
                  <a:pt x="3237068" y="1849088"/>
                </a:lnTo>
                <a:lnTo>
                  <a:pt x="3227495" y="1895951"/>
                </a:lnTo>
                <a:lnTo>
                  <a:pt x="3212064" y="1940385"/>
                </a:lnTo>
                <a:lnTo>
                  <a:pt x="3191205" y="1981962"/>
                </a:lnTo>
                <a:lnTo>
                  <a:pt x="3165344" y="2020252"/>
                </a:lnTo>
                <a:lnTo>
                  <a:pt x="3134912" y="2054828"/>
                </a:lnTo>
                <a:lnTo>
                  <a:pt x="3100336" y="2085260"/>
                </a:lnTo>
                <a:lnTo>
                  <a:pt x="3062046" y="2111121"/>
                </a:lnTo>
                <a:lnTo>
                  <a:pt x="3020469" y="2131980"/>
                </a:lnTo>
                <a:lnTo>
                  <a:pt x="2976035" y="2147411"/>
                </a:lnTo>
                <a:lnTo>
                  <a:pt x="2929172" y="2156983"/>
                </a:lnTo>
                <a:lnTo>
                  <a:pt x="2880309" y="2160270"/>
                </a:lnTo>
                <a:lnTo>
                  <a:pt x="360057" y="2160270"/>
                </a:lnTo>
                <a:lnTo>
                  <a:pt x="311199" y="2156983"/>
                </a:lnTo>
                <a:lnTo>
                  <a:pt x="264339" y="2147411"/>
                </a:lnTo>
                <a:lnTo>
                  <a:pt x="219906" y="2131980"/>
                </a:lnTo>
                <a:lnTo>
                  <a:pt x="178328" y="2111121"/>
                </a:lnTo>
                <a:lnTo>
                  <a:pt x="140036" y="2085260"/>
                </a:lnTo>
                <a:lnTo>
                  <a:pt x="105457" y="2054828"/>
                </a:lnTo>
                <a:lnTo>
                  <a:pt x="75021" y="2020252"/>
                </a:lnTo>
                <a:lnTo>
                  <a:pt x="49157" y="1981962"/>
                </a:lnTo>
                <a:lnTo>
                  <a:pt x="28294" y="1940385"/>
                </a:lnTo>
                <a:lnTo>
                  <a:pt x="12861" y="1895951"/>
                </a:lnTo>
                <a:lnTo>
                  <a:pt x="3286" y="1849088"/>
                </a:lnTo>
                <a:lnTo>
                  <a:pt x="0" y="1800225"/>
                </a:lnTo>
                <a:lnTo>
                  <a:pt x="0" y="360045"/>
                </a:lnTo>
                <a:close/>
              </a:path>
            </a:pathLst>
          </a:custGeom>
          <a:ln w="254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739241" y="1729485"/>
            <a:ext cx="2840990" cy="1382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непрерывность  физического воспитания</a:t>
            </a:r>
            <a:r>
              <a:rPr sz="1800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 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образование различных  возрастных 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групп 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населения;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771775" y="3933063"/>
            <a:ext cx="3384550" cy="2736850"/>
          </a:xfrm>
          <a:custGeom>
            <a:avLst/>
            <a:gdLst/>
            <a:ahLst/>
            <a:cxnLst/>
            <a:rect l="l" t="t" r="r" b="b"/>
            <a:pathLst>
              <a:path w="3384550" h="2736850">
                <a:moveTo>
                  <a:pt x="2928366" y="0"/>
                </a:moveTo>
                <a:lnTo>
                  <a:pt x="456056" y="0"/>
                </a:lnTo>
                <a:lnTo>
                  <a:pt x="409433" y="2354"/>
                </a:lnTo>
                <a:lnTo>
                  <a:pt x="364154" y="9266"/>
                </a:lnTo>
                <a:lnTo>
                  <a:pt x="320451" y="20506"/>
                </a:lnTo>
                <a:lnTo>
                  <a:pt x="278552" y="35843"/>
                </a:lnTo>
                <a:lnTo>
                  <a:pt x="238687" y="55050"/>
                </a:lnTo>
                <a:lnTo>
                  <a:pt x="201085" y="77895"/>
                </a:lnTo>
                <a:lnTo>
                  <a:pt x="165975" y="104151"/>
                </a:lnTo>
                <a:lnTo>
                  <a:pt x="133588" y="133588"/>
                </a:lnTo>
                <a:lnTo>
                  <a:pt x="104151" y="165975"/>
                </a:lnTo>
                <a:lnTo>
                  <a:pt x="77895" y="201085"/>
                </a:lnTo>
                <a:lnTo>
                  <a:pt x="55050" y="238687"/>
                </a:lnTo>
                <a:lnTo>
                  <a:pt x="35843" y="278552"/>
                </a:lnTo>
                <a:lnTo>
                  <a:pt x="20506" y="320451"/>
                </a:lnTo>
                <a:lnTo>
                  <a:pt x="9266" y="364154"/>
                </a:lnTo>
                <a:lnTo>
                  <a:pt x="2354" y="409433"/>
                </a:lnTo>
                <a:lnTo>
                  <a:pt x="0" y="456056"/>
                </a:lnTo>
                <a:lnTo>
                  <a:pt x="0" y="2280234"/>
                </a:lnTo>
                <a:lnTo>
                  <a:pt x="2354" y="2326864"/>
                </a:lnTo>
                <a:lnTo>
                  <a:pt x="9266" y="2372147"/>
                </a:lnTo>
                <a:lnTo>
                  <a:pt x="20506" y="2415853"/>
                </a:lnTo>
                <a:lnTo>
                  <a:pt x="35843" y="2457754"/>
                </a:lnTo>
                <a:lnTo>
                  <a:pt x="55050" y="2497620"/>
                </a:lnTo>
                <a:lnTo>
                  <a:pt x="77895" y="2535222"/>
                </a:lnTo>
                <a:lnTo>
                  <a:pt x="104151" y="2570331"/>
                </a:lnTo>
                <a:lnTo>
                  <a:pt x="133588" y="2602717"/>
                </a:lnTo>
                <a:lnTo>
                  <a:pt x="165975" y="2632151"/>
                </a:lnTo>
                <a:lnTo>
                  <a:pt x="201085" y="2658405"/>
                </a:lnTo>
                <a:lnTo>
                  <a:pt x="238687" y="2681248"/>
                </a:lnTo>
                <a:lnTo>
                  <a:pt x="278552" y="2700452"/>
                </a:lnTo>
                <a:lnTo>
                  <a:pt x="320451" y="2715788"/>
                </a:lnTo>
                <a:lnTo>
                  <a:pt x="364154" y="2727025"/>
                </a:lnTo>
                <a:lnTo>
                  <a:pt x="409433" y="2733936"/>
                </a:lnTo>
                <a:lnTo>
                  <a:pt x="456056" y="2736291"/>
                </a:lnTo>
                <a:lnTo>
                  <a:pt x="2928366" y="2736291"/>
                </a:lnTo>
                <a:lnTo>
                  <a:pt x="2974989" y="2733936"/>
                </a:lnTo>
                <a:lnTo>
                  <a:pt x="3020268" y="2727025"/>
                </a:lnTo>
                <a:lnTo>
                  <a:pt x="3063971" y="2715788"/>
                </a:lnTo>
                <a:lnTo>
                  <a:pt x="3105870" y="2700452"/>
                </a:lnTo>
                <a:lnTo>
                  <a:pt x="3145735" y="2681248"/>
                </a:lnTo>
                <a:lnTo>
                  <a:pt x="3183337" y="2658405"/>
                </a:lnTo>
                <a:lnTo>
                  <a:pt x="3218447" y="2632151"/>
                </a:lnTo>
                <a:lnTo>
                  <a:pt x="3250834" y="2602717"/>
                </a:lnTo>
                <a:lnTo>
                  <a:pt x="3280271" y="2570331"/>
                </a:lnTo>
                <a:lnTo>
                  <a:pt x="3306527" y="2535222"/>
                </a:lnTo>
                <a:lnTo>
                  <a:pt x="3329372" y="2497620"/>
                </a:lnTo>
                <a:lnTo>
                  <a:pt x="3348579" y="2457754"/>
                </a:lnTo>
                <a:lnTo>
                  <a:pt x="3363916" y="2415853"/>
                </a:lnTo>
                <a:lnTo>
                  <a:pt x="3375156" y="2372147"/>
                </a:lnTo>
                <a:lnTo>
                  <a:pt x="3382068" y="2326864"/>
                </a:lnTo>
                <a:lnTo>
                  <a:pt x="3384423" y="2280234"/>
                </a:lnTo>
                <a:lnTo>
                  <a:pt x="3384423" y="456056"/>
                </a:lnTo>
                <a:lnTo>
                  <a:pt x="3382068" y="409433"/>
                </a:lnTo>
                <a:lnTo>
                  <a:pt x="3375156" y="364154"/>
                </a:lnTo>
                <a:lnTo>
                  <a:pt x="3363916" y="320451"/>
                </a:lnTo>
                <a:lnTo>
                  <a:pt x="3348579" y="278552"/>
                </a:lnTo>
                <a:lnTo>
                  <a:pt x="3329372" y="238687"/>
                </a:lnTo>
                <a:lnTo>
                  <a:pt x="3306527" y="201085"/>
                </a:lnTo>
                <a:lnTo>
                  <a:pt x="3280271" y="165975"/>
                </a:lnTo>
                <a:lnTo>
                  <a:pt x="3250834" y="133588"/>
                </a:lnTo>
                <a:lnTo>
                  <a:pt x="3218447" y="104151"/>
                </a:lnTo>
                <a:lnTo>
                  <a:pt x="3183337" y="77895"/>
                </a:lnTo>
                <a:lnTo>
                  <a:pt x="3145735" y="55050"/>
                </a:lnTo>
                <a:lnTo>
                  <a:pt x="3105870" y="35843"/>
                </a:lnTo>
                <a:lnTo>
                  <a:pt x="3063971" y="20506"/>
                </a:lnTo>
                <a:lnTo>
                  <a:pt x="3020268" y="9266"/>
                </a:lnTo>
                <a:lnTo>
                  <a:pt x="2974989" y="2354"/>
                </a:lnTo>
                <a:lnTo>
                  <a:pt x="2928366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771775" y="3933063"/>
            <a:ext cx="3384550" cy="2736850"/>
          </a:xfrm>
          <a:custGeom>
            <a:avLst/>
            <a:gdLst/>
            <a:ahLst/>
            <a:cxnLst/>
            <a:rect l="l" t="t" r="r" b="b"/>
            <a:pathLst>
              <a:path w="3384550" h="2736850">
                <a:moveTo>
                  <a:pt x="0" y="456056"/>
                </a:moveTo>
                <a:lnTo>
                  <a:pt x="2354" y="409433"/>
                </a:lnTo>
                <a:lnTo>
                  <a:pt x="9266" y="364154"/>
                </a:lnTo>
                <a:lnTo>
                  <a:pt x="20506" y="320451"/>
                </a:lnTo>
                <a:lnTo>
                  <a:pt x="35843" y="278552"/>
                </a:lnTo>
                <a:lnTo>
                  <a:pt x="55050" y="238687"/>
                </a:lnTo>
                <a:lnTo>
                  <a:pt x="77895" y="201085"/>
                </a:lnTo>
                <a:lnTo>
                  <a:pt x="104151" y="165975"/>
                </a:lnTo>
                <a:lnTo>
                  <a:pt x="133588" y="133588"/>
                </a:lnTo>
                <a:lnTo>
                  <a:pt x="165975" y="104151"/>
                </a:lnTo>
                <a:lnTo>
                  <a:pt x="201085" y="77895"/>
                </a:lnTo>
                <a:lnTo>
                  <a:pt x="238687" y="55050"/>
                </a:lnTo>
                <a:lnTo>
                  <a:pt x="278552" y="35843"/>
                </a:lnTo>
                <a:lnTo>
                  <a:pt x="320451" y="20506"/>
                </a:lnTo>
                <a:lnTo>
                  <a:pt x="364154" y="9266"/>
                </a:lnTo>
                <a:lnTo>
                  <a:pt x="409433" y="2354"/>
                </a:lnTo>
                <a:lnTo>
                  <a:pt x="456056" y="0"/>
                </a:lnTo>
                <a:lnTo>
                  <a:pt x="2928366" y="0"/>
                </a:lnTo>
                <a:lnTo>
                  <a:pt x="2974989" y="2354"/>
                </a:lnTo>
                <a:lnTo>
                  <a:pt x="3020268" y="9266"/>
                </a:lnTo>
                <a:lnTo>
                  <a:pt x="3063971" y="20506"/>
                </a:lnTo>
                <a:lnTo>
                  <a:pt x="3105870" y="35843"/>
                </a:lnTo>
                <a:lnTo>
                  <a:pt x="3145735" y="55050"/>
                </a:lnTo>
                <a:lnTo>
                  <a:pt x="3183337" y="77895"/>
                </a:lnTo>
                <a:lnTo>
                  <a:pt x="3218447" y="104151"/>
                </a:lnTo>
                <a:lnTo>
                  <a:pt x="3250834" y="133588"/>
                </a:lnTo>
                <a:lnTo>
                  <a:pt x="3280271" y="165975"/>
                </a:lnTo>
                <a:lnTo>
                  <a:pt x="3306527" y="201085"/>
                </a:lnTo>
                <a:lnTo>
                  <a:pt x="3329372" y="238687"/>
                </a:lnTo>
                <a:lnTo>
                  <a:pt x="3348579" y="278552"/>
                </a:lnTo>
                <a:lnTo>
                  <a:pt x="3363916" y="320451"/>
                </a:lnTo>
                <a:lnTo>
                  <a:pt x="3375156" y="364154"/>
                </a:lnTo>
                <a:lnTo>
                  <a:pt x="3382068" y="409433"/>
                </a:lnTo>
                <a:lnTo>
                  <a:pt x="3384423" y="456056"/>
                </a:lnTo>
                <a:lnTo>
                  <a:pt x="3384423" y="2280234"/>
                </a:lnTo>
                <a:lnTo>
                  <a:pt x="3382068" y="2326864"/>
                </a:lnTo>
                <a:lnTo>
                  <a:pt x="3375156" y="2372147"/>
                </a:lnTo>
                <a:lnTo>
                  <a:pt x="3363916" y="2415853"/>
                </a:lnTo>
                <a:lnTo>
                  <a:pt x="3348579" y="2457754"/>
                </a:lnTo>
                <a:lnTo>
                  <a:pt x="3329372" y="2497620"/>
                </a:lnTo>
                <a:lnTo>
                  <a:pt x="3306527" y="2535222"/>
                </a:lnTo>
                <a:lnTo>
                  <a:pt x="3280271" y="2570331"/>
                </a:lnTo>
                <a:lnTo>
                  <a:pt x="3250834" y="2602717"/>
                </a:lnTo>
                <a:lnTo>
                  <a:pt x="3218447" y="2632151"/>
                </a:lnTo>
                <a:lnTo>
                  <a:pt x="3183337" y="2658405"/>
                </a:lnTo>
                <a:lnTo>
                  <a:pt x="3145735" y="2681248"/>
                </a:lnTo>
                <a:lnTo>
                  <a:pt x="3105870" y="2700452"/>
                </a:lnTo>
                <a:lnTo>
                  <a:pt x="3063971" y="2715788"/>
                </a:lnTo>
                <a:lnTo>
                  <a:pt x="3020268" y="2727025"/>
                </a:lnTo>
                <a:lnTo>
                  <a:pt x="2974989" y="2733936"/>
                </a:lnTo>
                <a:lnTo>
                  <a:pt x="2928366" y="2736291"/>
                </a:lnTo>
                <a:lnTo>
                  <a:pt x="456056" y="2736291"/>
                </a:lnTo>
                <a:lnTo>
                  <a:pt x="409433" y="2733936"/>
                </a:lnTo>
                <a:lnTo>
                  <a:pt x="364154" y="2727025"/>
                </a:lnTo>
                <a:lnTo>
                  <a:pt x="320451" y="2715788"/>
                </a:lnTo>
                <a:lnTo>
                  <a:pt x="278552" y="2700452"/>
                </a:lnTo>
                <a:lnTo>
                  <a:pt x="238687" y="2681248"/>
                </a:lnTo>
                <a:lnTo>
                  <a:pt x="201085" y="2658405"/>
                </a:lnTo>
                <a:lnTo>
                  <a:pt x="165975" y="2632151"/>
                </a:lnTo>
                <a:lnTo>
                  <a:pt x="133588" y="2602717"/>
                </a:lnTo>
                <a:lnTo>
                  <a:pt x="104151" y="2570331"/>
                </a:lnTo>
                <a:lnTo>
                  <a:pt x="77895" y="2535222"/>
                </a:lnTo>
                <a:lnTo>
                  <a:pt x="55050" y="2497620"/>
                </a:lnTo>
                <a:lnTo>
                  <a:pt x="35843" y="2457754"/>
                </a:lnTo>
                <a:lnTo>
                  <a:pt x="20506" y="2415853"/>
                </a:lnTo>
                <a:lnTo>
                  <a:pt x="9266" y="2372147"/>
                </a:lnTo>
                <a:lnTo>
                  <a:pt x="2354" y="2326864"/>
                </a:lnTo>
                <a:lnTo>
                  <a:pt x="0" y="2280234"/>
                </a:lnTo>
                <a:lnTo>
                  <a:pt x="0" y="456056"/>
                </a:lnTo>
                <a:close/>
              </a:path>
            </a:pathLst>
          </a:custGeom>
          <a:ln w="25400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087116" y="4198873"/>
            <a:ext cx="2753360" cy="2205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</a:pP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создание мотиваций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  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установок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на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регулярные 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занятия физической  </a:t>
            </a:r>
            <a:r>
              <a:rPr sz="1800" spc="-25" dirty="0">
                <a:solidFill>
                  <a:srgbClr val="FFFFFF"/>
                </a:solidFill>
                <a:latin typeface="Arial"/>
                <a:cs typeface="Arial"/>
              </a:rPr>
              <a:t>культурой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 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спортом, 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сохранение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8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укрепление 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здоровья,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выработку 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умений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 навыков  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здорового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образа</a:t>
            </a:r>
            <a:r>
              <a:rPr sz="18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жизни</a:t>
            </a:r>
            <a:endParaRPr sz="18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932045" y="1340738"/>
            <a:ext cx="3528695" cy="2232660"/>
          </a:xfrm>
          <a:custGeom>
            <a:avLst/>
            <a:gdLst/>
            <a:ahLst/>
            <a:cxnLst/>
            <a:rect l="l" t="t" r="r" b="b"/>
            <a:pathLst>
              <a:path w="3528695" h="2232660">
                <a:moveTo>
                  <a:pt x="3156330" y="0"/>
                </a:moveTo>
                <a:lnTo>
                  <a:pt x="371982" y="0"/>
                </a:lnTo>
                <a:lnTo>
                  <a:pt x="325338" y="2899"/>
                </a:lnTo>
                <a:lnTo>
                  <a:pt x="280418" y="11366"/>
                </a:lnTo>
                <a:lnTo>
                  <a:pt x="237571" y="25050"/>
                </a:lnTo>
                <a:lnTo>
                  <a:pt x="197147" y="43603"/>
                </a:lnTo>
                <a:lnTo>
                  <a:pt x="159496" y="66676"/>
                </a:lnTo>
                <a:lnTo>
                  <a:pt x="124967" y="93920"/>
                </a:lnTo>
                <a:lnTo>
                  <a:pt x="93908" y="124986"/>
                </a:lnTo>
                <a:lnTo>
                  <a:pt x="66669" y="159526"/>
                </a:lnTo>
                <a:lnTo>
                  <a:pt x="43599" y="197190"/>
                </a:lnTo>
                <a:lnTo>
                  <a:pt x="25048" y="237629"/>
                </a:lnTo>
                <a:lnTo>
                  <a:pt x="11365" y="280494"/>
                </a:lnTo>
                <a:lnTo>
                  <a:pt x="2899" y="325438"/>
                </a:lnTo>
                <a:lnTo>
                  <a:pt x="0" y="372110"/>
                </a:lnTo>
                <a:lnTo>
                  <a:pt x="0" y="1860169"/>
                </a:lnTo>
                <a:lnTo>
                  <a:pt x="2899" y="1906840"/>
                </a:lnTo>
                <a:lnTo>
                  <a:pt x="11365" y="1951784"/>
                </a:lnTo>
                <a:lnTo>
                  <a:pt x="25048" y="1994649"/>
                </a:lnTo>
                <a:lnTo>
                  <a:pt x="43599" y="2035088"/>
                </a:lnTo>
                <a:lnTo>
                  <a:pt x="66669" y="2072752"/>
                </a:lnTo>
                <a:lnTo>
                  <a:pt x="93908" y="2107292"/>
                </a:lnTo>
                <a:lnTo>
                  <a:pt x="124967" y="2138358"/>
                </a:lnTo>
                <a:lnTo>
                  <a:pt x="159496" y="2165602"/>
                </a:lnTo>
                <a:lnTo>
                  <a:pt x="197147" y="2188675"/>
                </a:lnTo>
                <a:lnTo>
                  <a:pt x="237571" y="2207228"/>
                </a:lnTo>
                <a:lnTo>
                  <a:pt x="280418" y="2220912"/>
                </a:lnTo>
                <a:lnTo>
                  <a:pt x="325338" y="2229379"/>
                </a:lnTo>
                <a:lnTo>
                  <a:pt x="371982" y="2232279"/>
                </a:lnTo>
                <a:lnTo>
                  <a:pt x="3156330" y="2232279"/>
                </a:lnTo>
                <a:lnTo>
                  <a:pt x="3203002" y="2229379"/>
                </a:lnTo>
                <a:lnTo>
                  <a:pt x="3247946" y="2220912"/>
                </a:lnTo>
                <a:lnTo>
                  <a:pt x="3290811" y="2207228"/>
                </a:lnTo>
                <a:lnTo>
                  <a:pt x="3331250" y="2188675"/>
                </a:lnTo>
                <a:lnTo>
                  <a:pt x="3368914" y="2165602"/>
                </a:lnTo>
                <a:lnTo>
                  <a:pt x="3403454" y="2138358"/>
                </a:lnTo>
                <a:lnTo>
                  <a:pt x="3434520" y="2107292"/>
                </a:lnTo>
                <a:lnTo>
                  <a:pt x="3461764" y="2072752"/>
                </a:lnTo>
                <a:lnTo>
                  <a:pt x="3484837" y="2035088"/>
                </a:lnTo>
                <a:lnTo>
                  <a:pt x="3503390" y="1994649"/>
                </a:lnTo>
                <a:lnTo>
                  <a:pt x="3517074" y="1951784"/>
                </a:lnTo>
                <a:lnTo>
                  <a:pt x="3525541" y="1906840"/>
                </a:lnTo>
                <a:lnTo>
                  <a:pt x="3528440" y="1860169"/>
                </a:lnTo>
                <a:lnTo>
                  <a:pt x="3528440" y="372110"/>
                </a:lnTo>
                <a:lnTo>
                  <a:pt x="3525541" y="325438"/>
                </a:lnTo>
                <a:lnTo>
                  <a:pt x="3517074" y="280494"/>
                </a:lnTo>
                <a:lnTo>
                  <a:pt x="3503390" y="237629"/>
                </a:lnTo>
                <a:lnTo>
                  <a:pt x="3484837" y="197190"/>
                </a:lnTo>
                <a:lnTo>
                  <a:pt x="3461764" y="159526"/>
                </a:lnTo>
                <a:lnTo>
                  <a:pt x="3434520" y="124986"/>
                </a:lnTo>
                <a:lnTo>
                  <a:pt x="3403454" y="93920"/>
                </a:lnTo>
                <a:lnTo>
                  <a:pt x="3368914" y="66676"/>
                </a:lnTo>
                <a:lnTo>
                  <a:pt x="3331250" y="43603"/>
                </a:lnTo>
                <a:lnTo>
                  <a:pt x="3290811" y="25050"/>
                </a:lnTo>
                <a:lnTo>
                  <a:pt x="3247946" y="11366"/>
                </a:lnTo>
                <a:lnTo>
                  <a:pt x="3203002" y="2899"/>
                </a:lnTo>
                <a:lnTo>
                  <a:pt x="3156330" y="0"/>
                </a:lnTo>
                <a:close/>
              </a:path>
            </a:pathLst>
          </a:custGeom>
          <a:solidFill>
            <a:srgbClr val="8520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932045" y="1340738"/>
            <a:ext cx="3528695" cy="2232660"/>
          </a:xfrm>
          <a:custGeom>
            <a:avLst/>
            <a:gdLst/>
            <a:ahLst/>
            <a:cxnLst/>
            <a:rect l="l" t="t" r="r" b="b"/>
            <a:pathLst>
              <a:path w="3528695" h="2232660">
                <a:moveTo>
                  <a:pt x="0" y="372110"/>
                </a:moveTo>
                <a:lnTo>
                  <a:pt x="2899" y="325438"/>
                </a:lnTo>
                <a:lnTo>
                  <a:pt x="11365" y="280494"/>
                </a:lnTo>
                <a:lnTo>
                  <a:pt x="25048" y="237629"/>
                </a:lnTo>
                <a:lnTo>
                  <a:pt x="43599" y="197190"/>
                </a:lnTo>
                <a:lnTo>
                  <a:pt x="66669" y="159526"/>
                </a:lnTo>
                <a:lnTo>
                  <a:pt x="93908" y="124986"/>
                </a:lnTo>
                <a:lnTo>
                  <a:pt x="124967" y="93920"/>
                </a:lnTo>
                <a:lnTo>
                  <a:pt x="159496" y="66676"/>
                </a:lnTo>
                <a:lnTo>
                  <a:pt x="197147" y="43603"/>
                </a:lnTo>
                <a:lnTo>
                  <a:pt x="237571" y="25050"/>
                </a:lnTo>
                <a:lnTo>
                  <a:pt x="280418" y="11366"/>
                </a:lnTo>
                <a:lnTo>
                  <a:pt x="325338" y="2899"/>
                </a:lnTo>
                <a:lnTo>
                  <a:pt x="371982" y="0"/>
                </a:lnTo>
                <a:lnTo>
                  <a:pt x="3156330" y="0"/>
                </a:lnTo>
                <a:lnTo>
                  <a:pt x="3203002" y="2899"/>
                </a:lnTo>
                <a:lnTo>
                  <a:pt x="3247946" y="11366"/>
                </a:lnTo>
                <a:lnTo>
                  <a:pt x="3290811" y="25050"/>
                </a:lnTo>
                <a:lnTo>
                  <a:pt x="3331250" y="43603"/>
                </a:lnTo>
                <a:lnTo>
                  <a:pt x="3368914" y="66676"/>
                </a:lnTo>
                <a:lnTo>
                  <a:pt x="3403454" y="93920"/>
                </a:lnTo>
                <a:lnTo>
                  <a:pt x="3434520" y="124986"/>
                </a:lnTo>
                <a:lnTo>
                  <a:pt x="3461764" y="159526"/>
                </a:lnTo>
                <a:lnTo>
                  <a:pt x="3484837" y="197190"/>
                </a:lnTo>
                <a:lnTo>
                  <a:pt x="3503390" y="237629"/>
                </a:lnTo>
                <a:lnTo>
                  <a:pt x="3517074" y="280494"/>
                </a:lnTo>
                <a:lnTo>
                  <a:pt x="3525541" y="325438"/>
                </a:lnTo>
                <a:lnTo>
                  <a:pt x="3528440" y="372110"/>
                </a:lnTo>
                <a:lnTo>
                  <a:pt x="3528440" y="1860169"/>
                </a:lnTo>
                <a:lnTo>
                  <a:pt x="3525541" y="1906840"/>
                </a:lnTo>
                <a:lnTo>
                  <a:pt x="3517074" y="1951784"/>
                </a:lnTo>
                <a:lnTo>
                  <a:pt x="3503390" y="1994649"/>
                </a:lnTo>
                <a:lnTo>
                  <a:pt x="3484837" y="2035088"/>
                </a:lnTo>
                <a:lnTo>
                  <a:pt x="3461764" y="2072752"/>
                </a:lnTo>
                <a:lnTo>
                  <a:pt x="3434520" y="2107292"/>
                </a:lnTo>
                <a:lnTo>
                  <a:pt x="3403454" y="2138358"/>
                </a:lnTo>
                <a:lnTo>
                  <a:pt x="3368914" y="2165602"/>
                </a:lnTo>
                <a:lnTo>
                  <a:pt x="3331250" y="2188675"/>
                </a:lnTo>
                <a:lnTo>
                  <a:pt x="3290811" y="2207228"/>
                </a:lnTo>
                <a:lnTo>
                  <a:pt x="3247946" y="2220912"/>
                </a:lnTo>
                <a:lnTo>
                  <a:pt x="3203002" y="2229379"/>
                </a:lnTo>
                <a:lnTo>
                  <a:pt x="3156330" y="2232279"/>
                </a:lnTo>
                <a:lnTo>
                  <a:pt x="371982" y="2232279"/>
                </a:lnTo>
                <a:lnTo>
                  <a:pt x="325338" y="2229379"/>
                </a:lnTo>
                <a:lnTo>
                  <a:pt x="280418" y="2220912"/>
                </a:lnTo>
                <a:lnTo>
                  <a:pt x="237571" y="2207228"/>
                </a:lnTo>
                <a:lnTo>
                  <a:pt x="197147" y="2188675"/>
                </a:lnTo>
                <a:lnTo>
                  <a:pt x="159496" y="2165602"/>
                </a:lnTo>
                <a:lnTo>
                  <a:pt x="124967" y="2138358"/>
                </a:lnTo>
                <a:lnTo>
                  <a:pt x="93908" y="2107292"/>
                </a:lnTo>
                <a:lnTo>
                  <a:pt x="66669" y="2072752"/>
                </a:lnTo>
                <a:lnTo>
                  <a:pt x="43599" y="2035088"/>
                </a:lnTo>
                <a:lnTo>
                  <a:pt x="25048" y="1994649"/>
                </a:lnTo>
                <a:lnTo>
                  <a:pt x="11365" y="1951784"/>
                </a:lnTo>
                <a:lnTo>
                  <a:pt x="2899" y="1906840"/>
                </a:lnTo>
                <a:lnTo>
                  <a:pt x="0" y="1860169"/>
                </a:lnTo>
                <a:lnTo>
                  <a:pt x="0" y="37211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253354" y="1628266"/>
            <a:ext cx="2883535" cy="16567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69290">
              <a:lnSpc>
                <a:spcPct val="100000"/>
              </a:lnSpc>
            </a:pP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создание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условий, 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способствующих</a:t>
            </a:r>
            <a:r>
              <a:rPr sz="18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развитию</a:t>
            </a:r>
            <a:endParaRPr sz="1800">
              <a:latin typeface="Arial"/>
              <a:cs typeface="Arial"/>
            </a:endParaRPr>
          </a:p>
          <a:p>
            <a:pPr marL="53340" marR="41275" indent="-1905" algn="ctr">
              <a:lnSpc>
                <a:spcPct val="100000"/>
              </a:lnSpc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массовой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физической  </a:t>
            </a:r>
            <a:r>
              <a:rPr sz="1800" spc="-30" dirty="0">
                <a:solidFill>
                  <a:srgbClr val="FFFFFF"/>
                </a:solidFill>
                <a:latin typeface="Arial"/>
                <a:cs typeface="Arial"/>
              </a:rPr>
              <a:t>культуры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 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спорта, 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формированию</a:t>
            </a:r>
            <a:r>
              <a:rPr sz="1800" spc="-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здорового 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образа</a:t>
            </a:r>
            <a:r>
              <a:rPr sz="1800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жизни;</a:t>
            </a:r>
            <a:endParaRPr sz="18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6203822" y="3933063"/>
            <a:ext cx="2940176" cy="292493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428605"/>
            <a:ext cx="8229600" cy="2387961"/>
          </a:xfrm>
          <a:prstGeom prst="rect">
            <a:avLst/>
          </a:prstGeom>
        </p:spPr>
        <p:txBody>
          <a:bodyPr vert="horz" wrap="square" lIns="0" tIns="391287" rIns="0" bIns="0" rtlCol="0">
            <a:spAutoFit/>
          </a:bodyPr>
          <a:lstStyle/>
          <a:p>
            <a:pPr marL="1381125" algn="ctr">
              <a:lnSpc>
                <a:spcPct val="100000"/>
              </a:lnSpc>
            </a:pPr>
            <a:r>
              <a:rPr sz="2700" b="1" spc="-65" dirty="0">
                <a:solidFill>
                  <a:srgbClr val="565F6C"/>
                </a:solidFill>
                <a:latin typeface="Arial"/>
                <a:cs typeface="Arial"/>
              </a:rPr>
              <a:t>Р</a:t>
            </a:r>
            <a:r>
              <a:rPr sz="2150" b="1" spc="-65" dirty="0">
                <a:solidFill>
                  <a:srgbClr val="565F6C"/>
                </a:solidFill>
                <a:latin typeface="Arial"/>
                <a:cs typeface="Arial"/>
              </a:rPr>
              <a:t>АСХОДЫ </a:t>
            </a:r>
            <a:r>
              <a:rPr sz="2150" b="1" spc="-5" dirty="0">
                <a:solidFill>
                  <a:srgbClr val="565F6C"/>
                </a:solidFill>
                <a:latin typeface="Arial"/>
                <a:cs typeface="Arial"/>
              </a:rPr>
              <a:t>МЕСТНОГО </a:t>
            </a:r>
            <a:r>
              <a:rPr sz="2150" b="1" spc="-20" dirty="0">
                <a:solidFill>
                  <a:srgbClr val="565F6C"/>
                </a:solidFill>
                <a:latin typeface="Arial"/>
                <a:cs typeface="Arial"/>
              </a:rPr>
              <a:t>БЮДЖЕТА </a:t>
            </a:r>
            <a:r>
              <a:rPr sz="2150" b="1" spc="5">
                <a:solidFill>
                  <a:srgbClr val="565F6C"/>
                </a:solidFill>
                <a:latin typeface="Arial"/>
                <a:cs typeface="Arial"/>
              </a:rPr>
              <a:t>В </a:t>
            </a:r>
            <a:r>
              <a:rPr sz="2150" b="1" spc="4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2700" b="1" spc="-10" smtClean="0">
                <a:solidFill>
                  <a:srgbClr val="565F6C"/>
                </a:solidFill>
                <a:latin typeface="Arial"/>
                <a:cs typeface="Arial"/>
              </a:rPr>
              <a:t>2015</a:t>
            </a:r>
            <a:endParaRPr sz="2700" smtClean="0">
              <a:latin typeface="Arial"/>
              <a:cs typeface="Arial"/>
            </a:endParaRPr>
          </a:p>
          <a:p>
            <a:pPr marL="12700" algn="ctr">
              <a:lnSpc>
                <a:spcPct val="100000"/>
              </a:lnSpc>
            </a:pPr>
            <a:r>
              <a:rPr sz="2700" b="1" smtClean="0">
                <a:solidFill>
                  <a:srgbClr val="565F6C"/>
                </a:solidFill>
                <a:latin typeface="Arial"/>
                <a:cs typeface="Arial"/>
              </a:rPr>
              <a:t>– </a:t>
            </a:r>
            <a:r>
              <a:rPr sz="2700" b="1" spc="-5" smtClean="0">
                <a:solidFill>
                  <a:srgbClr val="565F6C"/>
                </a:solidFill>
                <a:latin typeface="Arial"/>
                <a:cs typeface="Arial"/>
              </a:rPr>
              <a:t>2017 </a:t>
            </a:r>
            <a:r>
              <a:rPr sz="2150" b="1" spc="-5" smtClean="0">
                <a:solidFill>
                  <a:srgbClr val="565F6C"/>
                </a:solidFill>
                <a:latin typeface="Arial"/>
                <a:cs typeface="Arial"/>
              </a:rPr>
              <a:t>ГОДАХ </a:t>
            </a:r>
            <a:r>
              <a:rPr sz="2150" b="1" spc="5" smtClean="0">
                <a:solidFill>
                  <a:srgbClr val="565F6C"/>
                </a:solidFill>
                <a:latin typeface="Arial"/>
                <a:cs typeface="Arial"/>
              </a:rPr>
              <a:t>НА</a:t>
            </a:r>
            <a:r>
              <a:rPr sz="2150" b="1" spc="215" smtClean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2150" b="1" spc="5" smtClean="0">
                <a:solidFill>
                  <a:srgbClr val="565F6C"/>
                </a:solidFill>
                <a:latin typeface="Arial"/>
                <a:cs typeface="Arial"/>
              </a:rPr>
              <a:t>МУНИЦИПАЛЬНУЮ</a:t>
            </a:r>
            <a:r>
              <a:rPr lang="ru-RU" sz="2150" b="1" spc="5" dirty="0" smtClean="0">
                <a:solidFill>
                  <a:srgbClr val="565F6C"/>
                </a:solidFill>
                <a:latin typeface="Arial"/>
                <a:cs typeface="Arial"/>
              </a:rPr>
              <a:t> ПРОГРАММУ </a:t>
            </a:r>
            <a:r>
              <a:rPr lang="ru-RU" sz="2700" b="1" spc="-25" dirty="0" smtClean="0">
                <a:solidFill>
                  <a:srgbClr val="565F6C"/>
                </a:solidFill>
                <a:latin typeface="Arial"/>
                <a:cs typeface="Arial"/>
              </a:rPr>
              <a:t>«Р</a:t>
            </a:r>
            <a:r>
              <a:rPr lang="ru-RU" sz="2150" b="1" spc="-25" dirty="0" smtClean="0">
                <a:solidFill>
                  <a:srgbClr val="565F6C"/>
                </a:solidFill>
                <a:latin typeface="Arial"/>
                <a:cs typeface="Arial"/>
              </a:rPr>
              <a:t>АЗВИТИЕ </a:t>
            </a:r>
            <a:r>
              <a:rPr lang="ru-RU" sz="2150" b="1" spc="5" dirty="0" smtClean="0">
                <a:solidFill>
                  <a:srgbClr val="565F6C"/>
                </a:solidFill>
                <a:latin typeface="Arial"/>
                <a:cs typeface="Arial"/>
              </a:rPr>
              <a:t>ФИЗИЧЕСКОЙ </a:t>
            </a:r>
            <a:r>
              <a:rPr lang="ru-RU" sz="2150" b="1" spc="-30" dirty="0" smtClean="0">
                <a:solidFill>
                  <a:srgbClr val="565F6C"/>
                </a:solidFill>
                <a:latin typeface="Arial"/>
                <a:cs typeface="Arial"/>
              </a:rPr>
              <a:t>КУЛЬТУРЫ</a:t>
            </a:r>
            <a:r>
              <a:rPr lang="ru-RU" sz="2150" b="1" spc="405" dirty="0" smtClean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lang="ru-RU" sz="2150" b="1" spc="5" dirty="0" smtClean="0">
                <a:solidFill>
                  <a:srgbClr val="565F6C"/>
                </a:solidFill>
                <a:latin typeface="Arial"/>
                <a:cs typeface="Arial"/>
              </a:rPr>
              <a:t>И</a:t>
            </a:r>
            <a:r>
              <a:rPr lang="ru-RU" sz="2150" dirty="0" smtClean="0">
                <a:latin typeface="Arial"/>
                <a:cs typeface="Arial"/>
              </a:rPr>
              <a:t/>
            </a:r>
            <a:br>
              <a:rPr lang="ru-RU" sz="2150" dirty="0" smtClean="0">
                <a:latin typeface="Arial"/>
                <a:cs typeface="Arial"/>
              </a:rPr>
            </a:br>
            <a:r>
              <a:rPr lang="ru-RU" sz="2150" b="1" spc="-20" dirty="0" smtClean="0">
                <a:solidFill>
                  <a:srgbClr val="565F6C"/>
                </a:solidFill>
                <a:latin typeface="Arial"/>
                <a:cs typeface="Arial"/>
              </a:rPr>
              <a:t>СПОРТА</a:t>
            </a:r>
            <a:r>
              <a:rPr lang="ru-RU" sz="2700" b="1" spc="-20" dirty="0" smtClean="0">
                <a:solidFill>
                  <a:srgbClr val="565F6C"/>
                </a:solidFill>
                <a:latin typeface="Arial"/>
                <a:cs typeface="Arial"/>
              </a:rPr>
              <a:t>»</a:t>
            </a:r>
            <a:r>
              <a:rPr lang="ru-RU" sz="2700" dirty="0" smtClean="0">
                <a:latin typeface="Arial"/>
                <a:cs typeface="Arial"/>
              </a:rPr>
              <a:t/>
            </a:r>
            <a:br>
              <a:rPr lang="ru-RU" sz="2700" dirty="0" smtClean="0">
                <a:latin typeface="Arial"/>
                <a:cs typeface="Arial"/>
              </a:rPr>
            </a:br>
            <a:endParaRPr sz="215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500166" y="2643182"/>
          <a:ext cx="6384035" cy="36895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92807"/>
                <a:gridCol w="922807"/>
                <a:gridCol w="922807"/>
                <a:gridCol w="922807"/>
                <a:gridCol w="922807"/>
              </a:tblGrid>
              <a:tr h="654684">
                <a:tc>
                  <a:txBody>
                    <a:bodyPr/>
                    <a:lstStyle/>
                    <a:p>
                      <a:pPr marL="424180">
                        <a:lnSpc>
                          <a:spcPts val="1590"/>
                        </a:lnSpc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Наименование</a:t>
                      </a:r>
                      <a:r>
                        <a:rPr sz="14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подпрограммы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2014 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2015</a:t>
                      </a:r>
                      <a:r>
                        <a:rPr sz="14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2016</a:t>
                      </a:r>
                      <a:r>
                        <a:rPr sz="14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2017</a:t>
                      </a:r>
                      <a:r>
                        <a:rPr sz="14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400" smtClean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60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20,0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60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</a:t>
                      </a:r>
                      <a:r>
                        <a:rPr sz="1400" smtClean="0">
                          <a:latin typeface="Times New Roman"/>
                          <a:cs typeface="Times New Roman"/>
                        </a:rPr>
                        <a:t>,0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60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</a:t>
                      </a:r>
                      <a:r>
                        <a:rPr sz="1400" smtClean="0">
                          <a:latin typeface="Times New Roman"/>
                          <a:cs typeface="Times New Roman"/>
                        </a:rPr>
                        <a:t>,0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60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</a:t>
                      </a:r>
                      <a:r>
                        <a:rPr sz="1400" smtClean="0">
                          <a:latin typeface="Times New Roman"/>
                          <a:cs typeface="Times New Roman"/>
                        </a:rPr>
                        <a:t>,0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2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9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400" i="1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400" i="1" spc="-20" dirty="0">
                          <a:latin typeface="Times New Roman"/>
                          <a:cs typeface="Times New Roman"/>
                        </a:rPr>
                        <a:t>том</a:t>
                      </a:r>
                      <a:r>
                        <a:rPr sz="1400" i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i="1" spc="5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74851">
                <a:tc>
                  <a:txBody>
                    <a:bodyPr/>
                    <a:lstStyle/>
                    <a:p>
                      <a:pPr marL="59690">
                        <a:lnSpc>
                          <a:spcPts val="160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Развитие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физической </a:t>
                      </a:r>
                      <a:r>
                        <a:rPr sz="1400" spc="-25" dirty="0">
                          <a:latin typeface="Times New Roman"/>
                          <a:cs typeface="Times New Roman"/>
                        </a:rPr>
                        <a:t>культуры</a:t>
                      </a:r>
                      <a:r>
                        <a:rPr sz="1400" spc="-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и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массового</a:t>
                      </a:r>
                      <a:r>
                        <a:rPr sz="1400" spc="-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спорта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60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20,0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60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</a:t>
                      </a:r>
                      <a:r>
                        <a:rPr sz="1400" smtClean="0">
                          <a:latin typeface="Times New Roman"/>
                          <a:cs typeface="Times New Roman"/>
                        </a:rPr>
                        <a:t>,0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60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</a:t>
                      </a:r>
                      <a:r>
                        <a:rPr sz="1400" smtClean="0">
                          <a:latin typeface="Times New Roman"/>
                          <a:cs typeface="Times New Roman"/>
                        </a:rPr>
                        <a:t>,0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60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</a:t>
                      </a:r>
                      <a:r>
                        <a:rPr sz="1400" smtClean="0">
                          <a:latin typeface="Times New Roman"/>
                          <a:cs typeface="Times New Roman"/>
                        </a:rPr>
                        <a:t>,0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6858016" y="2357430"/>
            <a:ext cx="88773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5" dirty="0">
                <a:solidFill>
                  <a:srgbClr val="565F6C"/>
                </a:solidFill>
                <a:latin typeface="Arial"/>
                <a:cs typeface="Arial"/>
              </a:rPr>
              <a:t>ТЫС</a:t>
            </a:r>
            <a:r>
              <a:rPr sz="1200" b="1" spc="5" dirty="0">
                <a:solidFill>
                  <a:srgbClr val="565F6C"/>
                </a:solidFill>
                <a:latin typeface="Arial"/>
                <a:cs typeface="Arial"/>
              </a:rPr>
              <a:t>.</a:t>
            </a:r>
            <a:r>
              <a:rPr sz="1200" b="1" spc="-70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950" b="1" spc="-5" dirty="0">
                <a:solidFill>
                  <a:srgbClr val="565F6C"/>
                </a:solidFill>
                <a:latin typeface="Arial"/>
                <a:cs typeface="Arial"/>
              </a:rPr>
              <a:t>РУБЛЕЙ</a:t>
            </a:r>
            <a:endParaRPr sz="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06370" y="315721"/>
            <a:ext cx="5008245" cy="13804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М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УНИЦИПАЛЬНАЯ</a:t>
            </a:r>
            <a:r>
              <a:rPr sz="2400" b="1" spc="17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30" dirty="0">
                <a:solidFill>
                  <a:srgbClr val="FF0000"/>
                </a:solidFill>
                <a:latin typeface="Arial"/>
                <a:cs typeface="Arial"/>
              </a:rPr>
              <a:t>ПРОГРАММА</a:t>
            </a:r>
            <a:endParaRPr sz="2400">
              <a:latin typeface="Arial"/>
              <a:cs typeface="Arial"/>
            </a:endParaRPr>
          </a:p>
          <a:p>
            <a:pPr marL="236854" marR="228600" algn="ctr">
              <a:lnSpc>
                <a:spcPct val="100000"/>
              </a:lnSpc>
            </a:pPr>
            <a:r>
              <a:rPr sz="3000" b="1" spc="-35" dirty="0">
                <a:solidFill>
                  <a:srgbClr val="FF0000"/>
                </a:solidFill>
                <a:latin typeface="Arial"/>
                <a:cs typeface="Arial"/>
              </a:rPr>
              <a:t>«Р</a:t>
            </a:r>
            <a:r>
              <a:rPr sz="2400" b="1" spc="-35" dirty="0">
                <a:solidFill>
                  <a:srgbClr val="FF0000"/>
                </a:solidFill>
                <a:latin typeface="Arial"/>
                <a:cs typeface="Arial"/>
              </a:rPr>
              <a:t>АЗВИТИЕ </a:t>
            </a:r>
            <a:r>
              <a:rPr sz="2400" b="1" spc="-25" dirty="0">
                <a:solidFill>
                  <a:srgbClr val="FF0000"/>
                </a:solidFill>
                <a:latin typeface="Arial"/>
                <a:cs typeface="Arial"/>
              </a:rPr>
              <a:t>ТРАНСПОРТНОЙ  </a:t>
            </a:r>
            <a:r>
              <a:rPr sz="2400" b="1" spc="-10" dirty="0">
                <a:solidFill>
                  <a:srgbClr val="FF0000"/>
                </a:solidFill>
                <a:latin typeface="Arial"/>
                <a:cs typeface="Arial"/>
              </a:rPr>
              <a:t>СИСТЕМЫ</a:t>
            </a:r>
            <a:r>
              <a:rPr sz="3000" b="1" spc="-10" dirty="0">
                <a:solidFill>
                  <a:srgbClr val="FF0000"/>
                </a:solidFill>
                <a:latin typeface="Arial"/>
                <a:cs typeface="Arial"/>
              </a:rPr>
              <a:t>»</a:t>
            </a:r>
            <a:endParaRPr sz="30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23694" y="2060829"/>
            <a:ext cx="6409055" cy="4464685"/>
          </a:xfrm>
          <a:custGeom>
            <a:avLst/>
            <a:gdLst/>
            <a:ahLst/>
            <a:cxnLst/>
            <a:rect l="l" t="t" r="r" b="b"/>
            <a:pathLst>
              <a:path w="6409055" h="4464684">
                <a:moveTo>
                  <a:pt x="4806569" y="3720414"/>
                </a:moveTo>
                <a:lnTo>
                  <a:pt x="1602232" y="3720414"/>
                </a:lnTo>
                <a:lnTo>
                  <a:pt x="1602232" y="4278490"/>
                </a:lnTo>
                <a:lnTo>
                  <a:pt x="1607521" y="4321145"/>
                </a:lnTo>
                <a:lnTo>
                  <a:pt x="1622587" y="4360302"/>
                </a:lnTo>
                <a:lnTo>
                  <a:pt x="1646229" y="4394843"/>
                </a:lnTo>
                <a:lnTo>
                  <a:pt x="1677244" y="4423651"/>
                </a:lnTo>
                <a:lnTo>
                  <a:pt x="1714430" y="4445611"/>
                </a:lnTo>
                <a:lnTo>
                  <a:pt x="1756586" y="4459606"/>
                </a:lnTo>
                <a:lnTo>
                  <a:pt x="1802510" y="4464519"/>
                </a:lnTo>
                <a:lnTo>
                  <a:pt x="4606289" y="4464519"/>
                </a:lnTo>
                <a:lnTo>
                  <a:pt x="4652214" y="4459606"/>
                </a:lnTo>
                <a:lnTo>
                  <a:pt x="4694370" y="4445611"/>
                </a:lnTo>
                <a:lnTo>
                  <a:pt x="4731556" y="4423651"/>
                </a:lnTo>
                <a:lnTo>
                  <a:pt x="4762571" y="4394843"/>
                </a:lnTo>
                <a:lnTo>
                  <a:pt x="4786213" y="4360302"/>
                </a:lnTo>
                <a:lnTo>
                  <a:pt x="4801279" y="4321145"/>
                </a:lnTo>
                <a:lnTo>
                  <a:pt x="4806569" y="4278490"/>
                </a:lnTo>
                <a:lnTo>
                  <a:pt x="4806569" y="3720414"/>
                </a:lnTo>
                <a:close/>
              </a:path>
              <a:path w="6409055" h="4464684">
                <a:moveTo>
                  <a:pt x="2203069" y="0"/>
                </a:moveTo>
                <a:lnTo>
                  <a:pt x="0" y="0"/>
                </a:lnTo>
                <a:lnTo>
                  <a:pt x="801116" y="1860169"/>
                </a:lnTo>
                <a:lnTo>
                  <a:pt x="0" y="3720414"/>
                </a:lnTo>
                <a:lnTo>
                  <a:pt x="6408801" y="3720414"/>
                </a:lnTo>
                <a:lnTo>
                  <a:pt x="5607684" y="1860169"/>
                </a:lnTo>
                <a:lnTo>
                  <a:pt x="6088343" y="744093"/>
                </a:lnTo>
                <a:lnTo>
                  <a:pt x="1802510" y="744093"/>
                </a:lnTo>
                <a:lnTo>
                  <a:pt x="1756586" y="739178"/>
                </a:lnTo>
                <a:lnTo>
                  <a:pt x="1714430" y="725179"/>
                </a:lnTo>
                <a:lnTo>
                  <a:pt x="1677244" y="703214"/>
                </a:lnTo>
                <a:lnTo>
                  <a:pt x="1646229" y="674400"/>
                </a:lnTo>
                <a:lnTo>
                  <a:pt x="1622587" y="639854"/>
                </a:lnTo>
                <a:lnTo>
                  <a:pt x="1607521" y="600694"/>
                </a:lnTo>
                <a:lnTo>
                  <a:pt x="1602232" y="558038"/>
                </a:lnTo>
                <a:lnTo>
                  <a:pt x="1607521" y="515388"/>
                </a:lnTo>
                <a:lnTo>
                  <a:pt x="1622587" y="476246"/>
                </a:lnTo>
                <a:lnTo>
                  <a:pt x="1646229" y="441725"/>
                </a:lnTo>
                <a:lnTo>
                  <a:pt x="1677244" y="412938"/>
                </a:lnTo>
                <a:lnTo>
                  <a:pt x="1714430" y="390997"/>
                </a:lnTo>
                <a:lnTo>
                  <a:pt x="1756586" y="377017"/>
                </a:lnTo>
                <a:lnTo>
                  <a:pt x="1802510" y="372110"/>
                </a:lnTo>
                <a:lnTo>
                  <a:pt x="2203069" y="372110"/>
                </a:lnTo>
                <a:lnTo>
                  <a:pt x="2248993" y="367195"/>
                </a:lnTo>
                <a:lnTo>
                  <a:pt x="2291149" y="353196"/>
                </a:lnTo>
                <a:lnTo>
                  <a:pt x="2328335" y="331231"/>
                </a:lnTo>
                <a:lnTo>
                  <a:pt x="2359350" y="302417"/>
                </a:lnTo>
                <a:lnTo>
                  <a:pt x="2382992" y="267871"/>
                </a:lnTo>
                <a:lnTo>
                  <a:pt x="2398058" y="228711"/>
                </a:lnTo>
                <a:lnTo>
                  <a:pt x="2403347" y="186055"/>
                </a:lnTo>
                <a:lnTo>
                  <a:pt x="2398058" y="143398"/>
                </a:lnTo>
                <a:lnTo>
                  <a:pt x="2382992" y="104238"/>
                </a:lnTo>
                <a:lnTo>
                  <a:pt x="2359350" y="69692"/>
                </a:lnTo>
                <a:lnTo>
                  <a:pt x="2328335" y="40878"/>
                </a:lnTo>
                <a:lnTo>
                  <a:pt x="2291149" y="18913"/>
                </a:lnTo>
                <a:lnTo>
                  <a:pt x="2248993" y="4914"/>
                </a:lnTo>
                <a:lnTo>
                  <a:pt x="2203069" y="0"/>
                </a:lnTo>
                <a:close/>
              </a:path>
              <a:path w="6409055" h="4464684">
                <a:moveTo>
                  <a:pt x="6408801" y="0"/>
                </a:moveTo>
                <a:lnTo>
                  <a:pt x="4205732" y="0"/>
                </a:lnTo>
                <a:lnTo>
                  <a:pt x="4159807" y="4914"/>
                </a:lnTo>
                <a:lnTo>
                  <a:pt x="4117651" y="18913"/>
                </a:lnTo>
                <a:lnTo>
                  <a:pt x="4080465" y="40878"/>
                </a:lnTo>
                <a:lnTo>
                  <a:pt x="4049450" y="69692"/>
                </a:lnTo>
                <a:lnTo>
                  <a:pt x="4025808" y="104238"/>
                </a:lnTo>
                <a:lnTo>
                  <a:pt x="4010742" y="143398"/>
                </a:lnTo>
                <a:lnTo>
                  <a:pt x="4005453" y="186055"/>
                </a:lnTo>
                <a:lnTo>
                  <a:pt x="4010742" y="228711"/>
                </a:lnTo>
                <a:lnTo>
                  <a:pt x="4025808" y="267871"/>
                </a:lnTo>
                <a:lnTo>
                  <a:pt x="4049450" y="302417"/>
                </a:lnTo>
                <a:lnTo>
                  <a:pt x="4080465" y="331231"/>
                </a:lnTo>
                <a:lnTo>
                  <a:pt x="4117651" y="353196"/>
                </a:lnTo>
                <a:lnTo>
                  <a:pt x="4159807" y="367195"/>
                </a:lnTo>
                <a:lnTo>
                  <a:pt x="4205732" y="372110"/>
                </a:lnTo>
                <a:lnTo>
                  <a:pt x="4606289" y="372110"/>
                </a:lnTo>
                <a:lnTo>
                  <a:pt x="4652214" y="377017"/>
                </a:lnTo>
                <a:lnTo>
                  <a:pt x="4694370" y="390997"/>
                </a:lnTo>
                <a:lnTo>
                  <a:pt x="4731556" y="412938"/>
                </a:lnTo>
                <a:lnTo>
                  <a:pt x="4762571" y="441725"/>
                </a:lnTo>
                <a:lnTo>
                  <a:pt x="4786213" y="476246"/>
                </a:lnTo>
                <a:lnTo>
                  <a:pt x="4801279" y="515388"/>
                </a:lnTo>
                <a:lnTo>
                  <a:pt x="4806569" y="558038"/>
                </a:lnTo>
                <a:lnTo>
                  <a:pt x="4801279" y="600694"/>
                </a:lnTo>
                <a:lnTo>
                  <a:pt x="4786213" y="639854"/>
                </a:lnTo>
                <a:lnTo>
                  <a:pt x="4762571" y="674400"/>
                </a:lnTo>
                <a:lnTo>
                  <a:pt x="4731556" y="703214"/>
                </a:lnTo>
                <a:lnTo>
                  <a:pt x="4694370" y="725179"/>
                </a:lnTo>
                <a:lnTo>
                  <a:pt x="4652214" y="739178"/>
                </a:lnTo>
                <a:lnTo>
                  <a:pt x="4606289" y="744093"/>
                </a:lnTo>
                <a:lnTo>
                  <a:pt x="6088343" y="744093"/>
                </a:lnTo>
                <a:lnTo>
                  <a:pt x="6408801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725926" y="2246883"/>
            <a:ext cx="3204845" cy="558165"/>
          </a:xfrm>
          <a:custGeom>
            <a:avLst/>
            <a:gdLst/>
            <a:ahLst/>
            <a:cxnLst/>
            <a:rect l="l" t="t" r="r" b="b"/>
            <a:pathLst>
              <a:path w="3204845" h="558164">
                <a:moveTo>
                  <a:pt x="801115" y="0"/>
                </a:moveTo>
                <a:lnTo>
                  <a:pt x="795826" y="42656"/>
                </a:lnTo>
                <a:lnTo>
                  <a:pt x="780760" y="81816"/>
                </a:lnTo>
                <a:lnTo>
                  <a:pt x="757118" y="116362"/>
                </a:lnTo>
                <a:lnTo>
                  <a:pt x="726103" y="145176"/>
                </a:lnTo>
                <a:lnTo>
                  <a:pt x="688917" y="167141"/>
                </a:lnTo>
                <a:lnTo>
                  <a:pt x="646761" y="181140"/>
                </a:lnTo>
                <a:lnTo>
                  <a:pt x="600837" y="186054"/>
                </a:lnTo>
                <a:lnTo>
                  <a:pt x="200278" y="186054"/>
                </a:lnTo>
                <a:lnTo>
                  <a:pt x="154354" y="190962"/>
                </a:lnTo>
                <a:lnTo>
                  <a:pt x="112198" y="204942"/>
                </a:lnTo>
                <a:lnTo>
                  <a:pt x="75012" y="226883"/>
                </a:lnTo>
                <a:lnTo>
                  <a:pt x="43997" y="255670"/>
                </a:lnTo>
                <a:lnTo>
                  <a:pt x="20355" y="290191"/>
                </a:lnTo>
                <a:lnTo>
                  <a:pt x="5289" y="329333"/>
                </a:lnTo>
                <a:lnTo>
                  <a:pt x="0" y="371982"/>
                </a:lnTo>
                <a:lnTo>
                  <a:pt x="5289" y="414639"/>
                </a:lnTo>
                <a:lnTo>
                  <a:pt x="20355" y="453799"/>
                </a:lnTo>
                <a:lnTo>
                  <a:pt x="43997" y="488345"/>
                </a:lnTo>
                <a:lnTo>
                  <a:pt x="75012" y="517159"/>
                </a:lnTo>
                <a:lnTo>
                  <a:pt x="112198" y="539124"/>
                </a:lnTo>
                <a:lnTo>
                  <a:pt x="154354" y="553123"/>
                </a:lnTo>
                <a:lnTo>
                  <a:pt x="200278" y="558038"/>
                </a:lnTo>
                <a:lnTo>
                  <a:pt x="801115" y="558038"/>
                </a:lnTo>
                <a:lnTo>
                  <a:pt x="801115" y="0"/>
                </a:lnTo>
                <a:close/>
              </a:path>
              <a:path w="3204845" h="558164">
                <a:moveTo>
                  <a:pt x="2403221" y="0"/>
                </a:moveTo>
                <a:lnTo>
                  <a:pt x="2403221" y="558038"/>
                </a:lnTo>
                <a:lnTo>
                  <a:pt x="3004057" y="558038"/>
                </a:lnTo>
                <a:lnTo>
                  <a:pt x="3049982" y="553123"/>
                </a:lnTo>
                <a:lnTo>
                  <a:pt x="3092138" y="539124"/>
                </a:lnTo>
                <a:lnTo>
                  <a:pt x="3129324" y="517159"/>
                </a:lnTo>
                <a:lnTo>
                  <a:pt x="3160339" y="488345"/>
                </a:lnTo>
                <a:lnTo>
                  <a:pt x="3183981" y="453799"/>
                </a:lnTo>
                <a:lnTo>
                  <a:pt x="3199047" y="414639"/>
                </a:lnTo>
                <a:lnTo>
                  <a:pt x="3204337" y="371982"/>
                </a:lnTo>
                <a:lnTo>
                  <a:pt x="3199047" y="329333"/>
                </a:lnTo>
                <a:lnTo>
                  <a:pt x="3183981" y="290191"/>
                </a:lnTo>
                <a:lnTo>
                  <a:pt x="3160339" y="255670"/>
                </a:lnTo>
                <a:lnTo>
                  <a:pt x="3129324" y="226883"/>
                </a:lnTo>
                <a:lnTo>
                  <a:pt x="3092138" y="204942"/>
                </a:lnTo>
                <a:lnTo>
                  <a:pt x="3049982" y="190962"/>
                </a:lnTo>
                <a:lnTo>
                  <a:pt x="3004057" y="186054"/>
                </a:lnTo>
                <a:lnTo>
                  <a:pt x="2603500" y="186054"/>
                </a:lnTo>
                <a:lnTo>
                  <a:pt x="2557575" y="181140"/>
                </a:lnTo>
                <a:lnTo>
                  <a:pt x="2515419" y="167141"/>
                </a:lnTo>
                <a:lnTo>
                  <a:pt x="2478233" y="145176"/>
                </a:lnTo>
                <a:lnTo>
                  <a:pt x="2447218" y="116362"/>
                </a:lnTo>
                <a:lnTo>
                  <a:pt x="2423576" y="81816"/>
                </a:lnTo>
                <a:lnTo>
                  <a:pt x="2408510" y="42656"/>
                </a:lnTo>
                <a:lnTo>
                  <a:pt x="2403221" y="0"/>
                </a:lnTo>
                <a:close/>
              </a:path>
            </a:pathLst>
          </a:custGeom>
          <a:solidFill>
            <a:srgbClr val="CC6C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123694" y="2060829"/>
            <a:ext cx="6409055" cy="4464685"/>
          </a:xfrm>
          <a:custGeom>
            <a:avLst/>
            <a:gdLst/>
            <a:ahLst/>
            <a:cxnLst/>
            <a:rect l="l" t="t" r="r" b="b"/>
            <a:pathLst>
              <a:path w="6409055" h="4464684">
                <a:moveTo>
                  <a:pt x="0" y="0"/>
                </a:moveTo>
                <a:lnTo>
                  <a:pt x="2203069" y="0"/>
                </a:lnTo>
                <a:lnTo>
                  <a:pt x="2248993" y="4914"/>
                </a:lnTo>
                <a:lnTo>
                  <a:pt x="2291149" y="18913"/>
                </a:lnTo>
                <a:lnTo>
                  <a:pt x="2328335" y="40878"/>
                </a:lnTo>
                <a:lnTo>
                  <a:pt x="2359350" y="69692"/>
                </a:lnTo>
                <a:lnTo>
                  <a:pt x="2382992" y="104238"/>
                </a:lnTo>
                <a:lnTo>
                  <a:pt x="2398058" y="143398"/>
                </a:lnTo>
                <a:lnTo>
                  <a:pt x="2403347" y="186055"/>
                </a:lnTo>
                <a:lnTo>
                  <a:pt x="2398058" y="228711"/>
                </a:lnTo>
                <a:lnTo>
                  <a:pt x="2382992" y="267871"/>
                </a:lnTo>
                <a:lnTo>
                  <a:pt x="2359350" y="302417"/>
                </a:lnTo>
                <a:lnTo>
                  <a:pt x="2328335" y="331231"/>
                </a:lnTo>
                <a:lnTo>
                  <a:pt x="2291149" y="353196"/>
                </a:lnTo>
                <a:lnTo>
                  <a:pt x="2248993" y="367195"/>
                </a:lnTo>
                <a:lnTo>
                  <a:pt x="2203069" y="372110"/>
                </a:lnTo>
                <a:lnTo>
                  <a:pt x="1802510" y="372110"/>
                </a:lnTo>
                <a:lnTo>
                  <a:pt x="1756586" y="377017"/>
                </a:lnTo>
                <a:lnTo>
                  <a:pt x="1714430" y="390997"/>
                </a:lnTo>
                <a:lnTo>
                  <a:pt x="1677244" y="412938"/>
                </a:lnTo>
                <a:lnTo>
                  <a:pt x="1646229" y="441725"/>
                </a:lnTo>
                <a:lnTo>
                  <a:pt x="1622587" y="476246"/>
                </a:lnTo>
                <a:lnTo>
                  <a:pt x="1607521" y="515388"/>
                </a:lnTo>
                <a:lnTo>
                  <a:pt x="1602232" y="558038"/>
                </a:lnTo>
                <a:lnTo>
                  <a:pt x="1607521" y="600694"/>
                </a:lnTo>
                <a:lnTo>
                  <a:pt x="1622587" y="639854"/>
                </a:lnTo>
                <a:lnTo>
                  <a:pt x="1646229" y="674400"/>
                </a:lnTo>
                <a:lnTo>
                  <a:pt x="1677244" y="703214"/>
                </a:lnTo>
                <a:lnTo>
                  <a:pt x="1714430" y="725179"/>
                </a:lnTo>
                <a:lnTo>
                  <a:pt x="1756586" y="739178"/>
                </a:lnTo>
                <a:lnTo>
                  <a:pt x="1802510" y="744093"/>
                </a:lnTo>
                <a:lnTo>
                  <a:pt x="4606289" y="744093"/>
                </a:lnTo>
                <a:lnTo>
                  <a:pt x="4652214" y="739178"/>
                </a:lnTo>
                <a:lnTo>
                  <a:pt x="4694370" y="725179"/>
                </a:lnTo>
                <a:lnTo>
                  <a:pt x="4731556" y="703214"/>
                </a:lnTo>
                <a:lnTo>
                  <a:pt x="4762571" y="674400"/>
                </a:lnTo>
                <a:lnTo>
                  <a:pt x="4786213" y="639854"/>
                </a:lnTo>
                <a:lnTo>
                  <a:pt x="4801279" y="600694"/>
                </a:lnTo>
                <a:lnTo>
                  <a:pt x="4806569" y="558038"/>
                </a:lnTo>
                <a:lnTo>
                  <a:pt x="4801279" y="515388"/>
                </a:lnTo>
                <a:lnTo>
                  <a:pt x="4786213" y="476246"/>
                </a:lnTo>
                <a:lnTo>
                  <a:pt x="4762571" y="441725"/>
                </a:lnTo>
                <a:lnTo>
                  <a:pt x="4731556" y="412938"/>
                </a:lnTo>
                <a:lnTo>
                  <a:pt x="4694370" y="390997"/>
                </a:lnTo>
                <a:lnTo>
                  <a:pt x="4652214" y="377017"/>
                </a:lnTo>
                <a:lnTo>
                  <a:pt x="4606289" y="372110"/>
                </a:lnTo>
                <a:lnTo>
                  <a:pt x="4205732" y="372110"/>
                </a:lnTo>
                <a:lnTo>
                  <a:pt x="4159807" y="367195"/>
                </a:lnTo>
                <a:lnTo>
                  <a:pt x="4117651" y="353196"/>
                </a:lnTo>
                <a:lnTo>
                  <a:pt x="4080465" y="331231"/>
                </a:lnTo>
                <a:lnTo>
                  <a:pt x="4049450" y="302417"/>
                </a:lnTo>
                <a:lnTo>
                  <a:pt x="4025808" y="267871"/>
                </a:lnTo>
                <a:lnTo>
                  <a:pt x="4010742" y="228711"/>
                </a:lnTo>
                <a:lnTo>
                  <a:pt x="4005453" y="186055"/>
                </a:lnTo>
                <a:lnTo>
                  <a:pt x="4010742" y="143398"/>
                </a:lnTo>
                <a:lnTo>
                  <a:pt x="4025808" y="104238"/>
                </a:lnTo>
                <a:lnTo>
                  <a:pt x="4049450" y="69692"/>
                </a:lnTo>
                <a:lnTo>
                  <a:pt x="4080465" y="40878"/>
                </a:lnTo>
                <a:lnTo>
                  <a:pt x="4117651" y="18913"/>
                </a:lnTo>
                <a:lnTo>
                  <a:pt x="4159807" y="4914"/>
                </a:lnTo>
                <a:lnTo>
                  <a:pt x="4205732" y="0"/>
                </a:lnTo>
                <a:lnTo>
                  <a:pt x="6408801" y="0"/>
                </a:lnTo>
                <a:lnTo>
                  <a:pt x="5607684" y="1860169"/>
                </a:lnTo>
                <a:lnTo>
                  <a:pt x="6408801" y="3720414"/>
                </a:lnTo>
                <a:lnTo>
                  <a:pt x="4806569" y="3720414"/>
                </a:lnTo>
                <a:lnTo>
                  <a:pt x="4806569" y="4278490"/>
                </a:lnTo>
                <a:lnTo>
                  <a:pt x="4801279" y="4321145"/>
                </a:lnTo>
                <a:lnTo>
                  <a:pt x="4786213" y="4360302"/>
                </a:lnTo>
                <a:lnTo>
                  <a:pt x="4762571" y="4394843"/>
                </a:lnTo>
                <a:lnTo>
                  <a:pt x="4731556" y="4423651"/>
                </a:lnTo>
                <a:lnTo>
                  <a:pt x="4694370" y="4445611"/>
                </a:lnTo>
                <a:lnTo>
                  <a:pt x="4652214" y="4459606"/>
                </a:lnTo>
                <a:lnTo>
                  <a:pt x="4606289" y="4464519"/>
                </a:lnTo>
                <a:lnTo>
                  <a:pt x="1802510" y="4464519"/>
                </a:lnTo>
                <a:lnTo>
                  <a:pt x="1756586" y="4459606"/>
                </a:lnTo>
                <a:lnTo>
                  <a:pt x="1714430" y="4445611"/>
                </a:lnTo>
                <a:lnTo>
                  <a:pt x="1677244" y="4423651"/>
                </a:lnTo>
                <a:lnTo>
                  <a:pt x="1646229" y="4394843"/>
                </a:lnTo>
                <a:lnTo>
                  <a:pt x="1622587" y="4360302"/>
                </a:lnTo>
                <a:lnTo>
                  <a:pt x="1607521" y="4321145"/>
                </a:lnTo>
                <a:lnTo>
                  <a:pt x="1602232" y="4278490"/>
                </a:lnTo>
                <a:lnTo>
                  <a:pt x="1602232" y="3720414"/>
                </a:lnTo>
                <a:lnTo>
                  <a:pt x="0" y="3720414"/>
                </a:lnTo>
                <a:lnTo>
                  <a:pt x="801116" y="1860169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27041" y="2246883"/>
            <a:ext cx="0" cy="558165"/>
          </a:xfrm>
          <a:custGeom>
            <a:avLst/>
            <a:gdLst/>
            <a:ahLst/>
            <a:cxnLst/>
            <a:rect l="l" t="t" r="r" b="b"/>
            <a:pathLst>
              <a:path h="558164">
                <a:moveTo>
                  <a:pt x="0" y="0"/>
                </a:moveTo>
                <a:lnTo>
                  <a:pt x="0" y="558038"/>
                </a:lnTo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129146" y="2246883"/>
            <a:ext cx="0" cy="558165"/>
          </a:xfrm>
          <a:custGeom>
            <a:avLst/>
            <a:gdLst/>
            <a:ahLst/>
            <a:cxnLst/>
            <a:rect l="l" t="t" r="r" b="b"/>
            <a:pathLst>
              <a:path h="558164">
                <a:moveTo>
                  <a:pt x="0" y="558038"/>
                </a:moveTo>
                <a:lnTo>
                  <a:pt x="0" y="0"/>
                </a:lnTo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725926" y="2618867"/>
            <a:ext cx="0" cy="3162935"/>
          </a:xfrm>
          <a:custGeom>
            <a:avLst/>
            <a:gdLst/>
            <a:ahLst/>
            <a:cxnLst/>
            <a:rect l="l" t="t" r="r" b="b"/>
            <a:pathLst>
              <a:path h="3162935">
                <a:moveTo>
                  <a:pt x="0" y="3162376"/>
                </a:moveTo>
                <a:lnTo>
                  <a:pt x="0" y="0"/>
                </a:lnTo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930263" y="2618867"/>
            <a:ext cx="0" cy="3162935"/>
          </a:xfrm>
          <a:custGeom>
            <a:avLst/>
            <a:gdLst/>
            <a:ahLst/>
            <a:cxnLst/>
            <a:rect l="l" t="t" r="r" b="b"/>
            <a:pathLst>
              <a:path h="3162935">
                <a:moveTo>
                  <a:pt x="0" y="0"/>
                </a:moveTo>
                <a:lnTo>
                  <a:pt x="0" y="3162376"/>
                </a:lnTo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805173" y="2876677"/>
            <a:ext cx="2668905" cy="35775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Целью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муниципальной 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программы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«Развитие 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транспортной системы»  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является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развитие 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современной и  эффективной 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автомобильно-дорожной 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инфраструктуры, 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повышение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уровня  безопасности дорожного 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движения, повышение 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качества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пассажирских 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перевозок.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1774189"/>
          </a:xfrm>
          <a:custGeom>
            <a:avLst/>
            <a:gdLst/>
            <a:ahLst/>
            <a:cxnLst/>
            <a:rect l="l" t="t" r="r" b="b"/>
            <a:pathLst>
              <a:path h="1774189">
                <a:moveTo>
                  <a:pt x="0" y="0"/>
                </a:moveTo>
                <a:lnTo>
                  <a:pt x="0" y="1774190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00" y="3579621"/>
            <a:ext cx="0" cy="3278504"/>
          </a:xfrm>
          <a:custGeom>
            <a:avLst/>
            <a:gdLst/>
            <a:ahLst/>
            <a:cxnLst/>
            <a:rect l="l" t="t" r="r" b="b"/>
            <a:pathLst>
              <a:path h="3278504">
                <a:moveTo>
                  <a:pt x="0" y="0"/>
                </a:moveTo>
                <a:lnTo>
                  <a:pt x="0" y="3278377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8229600" cy="8732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17000"/>
              </a:lnSpc>
            </a:pPr>
            <a:r>
              <a:rPr sz="2700" spc="-5" dirty="0">
                <a:solidFill>
                  <a:srgbClr val="FF0000"/>
                </a:solidFill>
              </a:rPr>
              <a:t>Д</a:t>
            </a:r>
            <a:r>
              <a:rPr sz="2150" spc="-5" dirty="0">
                <a:solidFill>
                  <a:srgbClr val="FF0000"/>
                </a:solidFill>
              </a:rPr>
              <a:t>ОСТИЖЕНИЕ </a:t>
            </a:r>
            <a:r>
              <a:rPr sz="2150" dirty="0">
                <a:solidFill>
                  <a:srgbClr val="FF0000"/>
                </a:solidFill>
              </a:rPr>
              <a:t>УКАЗАННОЙ </a:t>
            </a:r>
            <a:r>
              <a:rPr sz="2150" spc="5" dirty="0">
                <a:solidFill>
                  <a:srgbClr val="FF0000"/>
                </a:solidFill>
              </a:rPr>
              <a:t>ЦЕЛИ </a:t>
            </a:r>
            <a:r>
              <a:rPr sz="2150" dirty="0">
                <a:solidFill>
                  <a:srgbClr val="FF0000"/>
                </a:solidFill>
              </a:rPr>
              <a:t>ОБЕСПЕЧИВАЕТСЯ  </a:t>
            </a:r>
            <a:r>
              <a:rPr sz="2150" spc="5" dirty="0">
                <a:solidFill>
                  <a:srgbClr val="FF0000"/>
                </a:solidFill>
              </a:rPr>
              <a:t>РЕШЕНИЕМ </a:t>
            </a:r>
            <a:r>
              <a:rPr sz="2150" dirty="0">
                <a:solidFill>
                  <a:srgbClr val="FF0000"/>
                </a:solidFill>
              </a:rPr>
              <a:t>СЛЕДУЮЩИХ </a:t>
            </a:r>
            <a:r>
              <a:rPr sz="2150" spc="-15">
                <a:solidFill>
                  <a:srgbClr val="FF0000"/>
                </a:solidFill>
              </a:rPr>
              <a:t>ЗАДАЧ</a:t>
            </a:r>
            <a:r>
              <a:rPr sz="2150" spc="395">
                <a:solidFill>
                  <a:srgbClr val="FF0000"/>
                </a:solidFill>
              </a:rPr>
              <a:t> </a:t>
            </a:r>
            <a:r>
              <a:rPr sz="2150" spc="5" smtClean="0">
                <a:solidFill>
                  <a:srgbClr val="FF0000"/>
                </a:solidFill>
              </a:rPr>
              <a:t>МУНИЦИПАЛЬНОЙ</a:t>
            </a:r>
            <a:r>
              <a:rPr lang="ru-RU" sz="2150" spc="5" dirty="0" smtClean="0">
                <a:solidFill>
                  <a:srgbClr val="FF0000"/>
                </a:solidFill>
                <a:latin typeface="Arial"/>
                <a:cs typeface="Arial"/>
              </a:rPr>
              <a:t> П</a:t>
            </a:r>
            <a:r>
              <a:rPr lang="ru-RU" sz="2150" spc="-50" dirty="0" smtClean="0">
                <a:solidFill>
                  <a:srgbClr val="FF0000"/>
                </a:solidFill>
                <a:latin typeface="Arial"/>
                <a:cs typeface="Arial"/>
              </a:rPr>
              <a:t>Р</a:t>
            </a:r>
            <a:r>
              <a:rPr lang="ru-RU" sz="2150" spc="5" dirty="0" smtClean="0">
                <a:solidFill>
                  <a:srgbClr val="FF0000"/>
                </a:solidFill>
                <a:latin typeface="Arial"/>
                <a:cs typeface="Arial"/>
              </a:rPr>
              <a:t>О</a:t>
            </a:r>
            <a:r>
              <a:rPr lang="ru-RU" sz="2150" spc="-5" dirty="0" smtClean="0">
                <a:solidFill>
                  <a:srgbClr val="FF0000"/>
                </a:solidFill>
                <a:latin typeface="Arial"/>
                <a:cs typeface="Arial"/>
              </a:rPr>
              <a:t>Г</a:t>
            </a:r>
            <a:r>
              <a:rPr lang="ru-RU" sz="2150" spc="-140" dirty="0" smtClean="0">
                <a:solidFill>
                  <a:srgbClr val="FF0000"/>
                </a:solidFill>
                <a:latin typeface="Arial"/>
                <a:cs typeface="Arial"/>
              </a:rPr>
              <a:t>Р</a:t>
            </a:r>
            <a:r>
              <a:rPr lang="ru-RU" sz="2150" spc="5" dirty="0" smtClean="0">
                <a:solidFill>
                  <a:srgbClr val="FF0000"/>
                </a:solidFill>
                <a:latin typeface="Arial"/>
                <a:cs typeface="Arial"/>
              </a:rPr>
              <a:t>АММ</a:t>
            </a:r>
            <a:r>
              <a:rPr lang="ru-RU" sz="2150" dirty="0" smtClean="0">
                <a:solidFill>
                  <a:srgbClr val="FF0000"/>
                </a:solidFill>
                <a:latin typeface="Arial"/>
                <a:cs typeface="Arial"/>
              </a:rPr>
              <a:t>Ы</a:t>
            </a:r>
            <a:endParaRPr sz="2150"/>
          </a:p>
        </p:txBody>
      </p:sp>
      <p:sp>
        <p:nvSpPr>
          <p:cNvPr id="11" name="object 11"/>
          <p:cNvSpPr txBox="1"/>
          <p:nvPr/>
        </p:nvSpPr>
        <p:spPr>
          <a:xfrm>
            <a:off x="546303" y="1009522"/>
            <a:ext cx="1903095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lang="ru-RU" sz="270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endParaRPr sz="27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72021" y="1784476"/>
            <a:ext cx="4786630" cy="1771126"/>
          </a:xfrm>
          <a:prstGeom prst="rect">
            <a:avLst/>
          </a:prstGeom>
          <a:solidFill>
            <a:srgbClr val="42547E"/>
          </a:solidFill>
          <a:ln w="25400">
            <a:solidFill>
              <a:srgbClr val="ACC1E8"/>
            </a:solidFill>
          </a:ln>
        </p:spPr>
        <p:txBody>
          <a:bodyPr vert="horz" wrap="square" lIns="0" tIns="149225" rIns="0" bIns="0" rtlCol="0">
            <a:spAutoFit/>
          </a:bodyPr>
          <a:lstStyle/>
          <a:p>
            <a:pPr marL="432434" marR="429259" indent="2540" algn="ctr">
              <a:lnSpc>
                <a:spcPct val="86400"/>
              </a:lnSpc>
              <a:spcBef>
                <a:spcPts val="1175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формирование единой дорожной </a:t>
            </a:r>
            <a:r>
              <a:rPr sz="1500" spc="-15" dirty="0">
                <a:solidFill>
                  <a:srgbClr val="FFFFFF"/>
                </a:solidFill>
                <a:latin typeface="Arial"/>
                <a:cs typeface="Arial"/>
              </a:rPr>
              <a:t>сети 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круглогодичной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доступности </a:t>
            </a:r>
            <a:r>
              <a:rPr sz="1500">
                <a:solidFill>
                  <a:srgbClr val="FFFFFF"/>
                </a:solidFill>
                <a:latin typeface="Arial"/>
                <a:cs typeface="Arial"/>
              </a:rPr>
              <a:t>для </a:t>
            </a:r>
            <a:r>
              <a:rPr sz="1500" spc="-5" smtClean="0">
                <a:solidFill>
                  <a:srgbClr val="FFFFFF"/>
                </a:solidFill>
                <a:latin typeface="Arial"/>
                <a:cs typeface="Arial"/>
              </a:rPr>
              <a:t>населени</a:t>
            </a:r>
            <a:r>
              <a:rPr lang="ru-RU" sz="1500" spc="-5" dirty="0" smtClean="0">
                <a:solidFill>
                  <a:srgbClr val="FFFFFF"/>
                </a:solidFill>
                <a:latin typeface="Arial"/>
                <a:cs typeface="Arial"/>
              </a:rPr>
              <a:t>я</a:t>
            </a:r>
          </a:p>
          <a:p>
            <a:pPr marL="432434" marR="429259" indent="2540" algn="ctr">
              <a:lnSpc>
                <a:spcPct val="86400"/>
              </a:lnSpc>
              <a:spcBef>
                <a:spcPts val="1175"/>
              </a:spcBef>
            </a:pPr>
            <a:endParaRPr sz="1500">
              <a:latin typeface="Arial"/>
              <a:cs typeface="Arial"/>
            </a:endParaRPr>
          </a:p>
          <a:p>
            <a:pPr marL="150495" marR="147320" indent="3175" algn="ctr">
              <a:lnSpc>
                <a:spcPct val="86200"/>
              </a:lnSpc>
              <a:spcBef>
                <a:spcPts val="595"/>
              </a:spcBef>
            </a:pP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обеспечение сельских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населенных пунктов  Милютинского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района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постоянной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круглогодичной 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связью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с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сетью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автомобильных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дорог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общего  пользования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по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дорогам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с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твердым</a:t>
            </a:r>
            <a:r>
              <a:rPr sz="15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покрытием.</a:t>
            </a:r>
            <a:endParaRPr sz="15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353177" y="1774189"/>
            <a:ext cx="3466465" cy="1805939"/>
          </a:xfrm>
          <a:custGeom>
            <a:avLst/>
            <a:gdLst/>
            <a:ahLst/>
            <a:cxnLst/>
            <a:rect l="l" t="t" r="r" b="b"/>
            <a:pathLst>
              <a:path w="3466465" h="1805939">
                <a:moveTo>
                  <a:pt x="0" y="1805431"/>
                </a:moveTo>
                <a:lnTo>
                  <a:pt x="3466211" y="1805431"/>
                </a:lnTo>
                <a:lnTo>
                  <a:pt x="3466211" y="0"/>
                </a:lnTo>
                <a:lnTo>
                  <a:pt x="0" y="0"/>
                </a:lnTo>
                <a:lnTo>
                  <a:pt x="0" y="1805431"/>
                </a:lnTo>
                <a:close/>
              </a:path>
            </a:pathLst>
          </a:custGeom>
          <a:solidFill>
            <a:srgbClr val="EB6D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353177" y="1774189"/>
            <a:ext cx="3466465" cy="1805939"/>
          </a:xfrm>
          <a:custGeom>
            <a:avLst/>
            <a:gdLst/>
            <a:ahLst/>
            <a:cxnLst/>
            <a:rect l="l" t="t" r="r" b="b"/>
            <a:pathLst>
              <a:path w="3466465" h="1805939">
                <a:moveTo>
                  <a:pt x="0" y="1805431"/>
                </a:moveTo>
                <a:lnTo>
                  <a:pt x="3466211" y="1805431"/>
                </a:lnTo>
                <a:lnTo>
                  <a:pt x="3466211" y="0"/>
                </a:lnTo>
                <a:lnTo>
                  <a:pt x="0" y="0"/>
                </a:lnTo>
                <a:lnTo>
                  <a:pt x="0" y="1805431"/>
                </a:lnTo>
                <a:close/>
              </a:path>
            </a:pathLst>
          </a:custGeom>
          <a:ln w="25399">
            <a:solidFill>
              <a:srgbClr val="FDB68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418201" y="1886661"/>
            <a:ext cx="3336925" cy="15894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635" algn="ctr">
              <a:lnSpc>
                <a:spcPct val="86300"/>
              </a:lnSpc>
            </a:pP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сокращения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количества ДТП, в том 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числе с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участием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пешеходов,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и  снижения числа погибших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в  </a:t>
            </a:r>
            <a:r>
              <a:rPr sz="1500" spc="-30" dirty="0">
                <a:solidFill>
                  <a:srgbClr val="FFFFFF"/>
                </a:solidFill>
                <a:latin typeface="Arial"/>
                <a:cs typeface="Arial"/>
              </a:rPr>
              <a:t>результате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дорожно-транспортных 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происшествий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на улично-дорожной 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сети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населенных пунктов,</a:t>
            </a:r>
            <a:r>
              <a:rPr sz="1500" spc="-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улучшения 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транспортного обслуживания  населения;</a:t>
            </a:r>
            <a:endParaRPr sz="15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71472" y="3857628"/>
            <a:ext cx="3125470" cy="2807970"/>
          </a:xfrm>
          <a:prstGeom prst="rect">
            <a:avLst/>
          </a:prstGeom>
          <a:solidFill>
            <a:srgbClr val="92D050"/>
          </a:solidFill>
          <a:ln w="25400">
            <a:solidFill>
              <a:srgbClr val="FFFF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2"/>
              </a:spcBef>
            </a:pPr>
            <a:endParaRPr sz="1750">
              <a:latin typeface="Times New Roman"/>
              <a:cs typeface="Times New Roman"/>
            </a:endParaRPr>
          </a:p>
          <a:p>
            <a:pPr marL="115570" marR="109855" indent="-1905" algn="ctr">
              <a:lnSpc>
                <a:spcPct val="86200"/>
              </a:lnSpc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уменьшения правонарушений 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участниками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дорожного 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движения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на основе  формирования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у них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убеждения  о неотвратимости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наказания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за  нарушение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правил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дорожного 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движения</a:t>
            </a:r>
            <a:endParaRPr sz="15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836034" y="3774173"/>
            <a:ext cx="2700020" cy="2853690"/>
          </a:xfrm>
          <a:prstGeom prst="rect">
            <a:avLst/>
          </a:prstGeom>
          <a:solidFill>
            <a:srgbClr val="85200F"/>
          </a:solidFill>
          <a:ln w="25400">
            <a:solidFill>
              <a:srgbClr val="EB6D5A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 marL="57150" marR="50165" algn="ctr">
              <a:lnSpc>
                <a:spcPct val="86300"/>
              </a:lnSpc>
              <a:spcBef>
                <a:spcPts val="1330"/>
              </a:spcBef>
            </a:pP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сокращения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количества ДТП 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и их тяжести, снижения  числа пострадавших в  </a:t>
            </a:r>
            <a:r>
              <a:rPr sz="1500" spc="-30" dirty="0">
                <a:solidFill>
                  <a:srgbClr val="FFFFFF"/>
                </a:solidFill>
                <a:latin typeface="Arial"/>
                <a:cs typeface="Arial"/>
              </a:rPr>
              <a:t>результате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дорожно- 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транспортных 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происшествий;</a:t>
            </a:r>
            <a:endParaRPr sz="1500">
              <a:latin typeface="Arial"/>
              <a:cs typeface="Arial"/>
            </a:endParaRPr>
          </a:p>
          <a:p>
            <a:pPr marL="57150" marR="52069" algn="ctr">
              <a:lnSpc>
                <a:spcPct val="86500"/>
              </a:lnSpc>
              <a:spcBef>
                <a:spcPts val="590"/>
              </a:spcBef>
            </a:pP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сокращения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количества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лиц,  погибших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в </a:t>
            </a:r>
            <a:r>
              <a:rPr sz="1500" spc="-30" dirty="0">
                <a:solidFill>
                  <a:srgbClr val="FFFFFF"/>
                </a:solidFill>
                <a:latin typeface="Arial"/>
                <a:cs typeface="Arial"/>
              </a:rPr>
              <a:t>результате 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дорожно-транспортных 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происшествий.</a:t>
            </a:r>
            <a:endParaRPr sz="15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730110" y="3780205"/>
            <a:ext cx="1945639" cy="2841625"/>
          </a:xfrm>
          <a:prstGeom prst="rect">
            <a:avLst/>
          </a:prstGeom>
          <a:solidFill>
            <a:srgbClr val="7597D9"/>
          </a:solidFill>
          <a:ln w="25400">
            <a:solidFill>
              <a:srgbClr val="C7D5EF"/>
            </a:solidFill>
          </a:ln>
        </p:spPr>
        <p:txBody>
          <a:bodyPr vert="horz" wrap="square" lIns="0" tIns="86360" rIns="0" bIns="0" rtlCol="0">
            <a:spAutoFit/>
          </a:bodyPr>
          <a:lstStyle/>
          <a:p>
            <a:pPr marL="188595" marR="177800" algn="ctr">
              <a:lnSpc>
                <a:spcPct val="86300"/>
              </a:lnSpc>
              <a:spcBef>
                <a:spcPts val="680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внедрение новых 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технологий  управления 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муниципальным  пассажирским  транспортом.</a:t>
            </a:r>
            <a:endParaRPr sz="1500">
              <a:latin typeface="Arial"/>
              <a:cs typeface="Arial"/>
            </a:endParaRPr>
          </a:p>
          <a:p>
            <a:pPr marL="85090" marR="78105" indent="1270" algn="ctr">
              <a:lnSpc>
                <a:spcPct val="86400"/>
              </a:lnSpc>
              <a:spcBef>
                <a:spcPts val="595"/>
              </a:spcBef>
            </a:pP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Создание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условий 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предоставления 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транспортных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услуг  улучшение  </a:t>
            </a: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транспортного  обслуживания  населения.</a:t>
            </a:r>
            <a:endParaRPr sz="15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57200" y="500042"/>
            <a:ext cx="8229600" cy="12409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4455">
              <a:lnSpc>
                <a:spcPct val="100000"/>
              </a:lnSpc>
            </a:pPr>
            <a:r>
              <a:rPr sz="2700" spc="-65" dirty="0">
                <a:solidFill>
                  <a:srgbClr val="565F6C"/>
                </a:solidFill>
              </a:rPr>
              <a:t>Р</a:t>
            </a:r>
            <a:r>
              <a:rPr sz="2150" spc="-65" dirty="0">
                <a:solidFill>
                  <a:srgbClr val="565F6C"/>
                </a:solidFill>
              </a:rPr>
              <a:t>АСХОДЫ </a:t>
            </a:r>
            <a:r>
              <a:rPr sz="2150" spc="-20" dirty="0">
                <a:solidFill>
                  <a:srgbClr val="565F6C"/>
                </a:solidFill>
              </a:rPr>
              <a:t>МЕСТНОГО БЮДЖЕТА </a:t>
            </a:r>
            <a:r>
              <a:rPr sz="2150" spc="5" dirty="0">
                <a:solidFill>
                  <a:srgbClr val="565F6C"/>
                </a:solidFill>
              </a:rPr>
              <a:t>В </a:t>
            </a:r>
            <a:r>
              <a:rPr sz="2700" spc="-5" dirty="0">
                <a:solidFill>
                  <a:srgbClr val="565F6C"/>
                </a:solidFill>
                <a:latin typeface="Arial"/>
                <a:cs typeface="Arial"/>
              </a:rPr>
              <a:t>2015 </a:t>
            </a:r>
            <a:r>
              <a:rPr sz="2700" dirty="0">
                <a:solidFill>
                  <a:srgbClr val="565F6C"/>
                </a:solidFill>
              </a:rPr>
              <a:t>–</a:t>
            </a:r>
            <a:r>
              <a:rPr sz="2700" spc="675" dirty="0">
                <a:solidFill>
                  <a:srgbClr val="565F6C"/>
                </a:solidFill>
              </a:rPr>
              <a:t> </a:t>
            </a:r>
            <a:r>
              <a:rPr sz="2700" spc="-5" dirty="0">
                <a:solidFill>
                  <a:srgbClr val="565F6C"/>
                </a:solidFill>
                <a:latin typeface="Arial"/>
                <a:cs typeface="Arial"/>
              </a:rPr>
              <a:t>2017</a:t>
            </a:r>
            <a:endParaRPr sz="2700">
              <a:latin typeface="Arial"/>
              <a:cs typeface="Arial"/>
            </a:endParaRPr>
          </a:p>
          <a:p>
            <a:pPr marL="84455" marR="918844">
              <a:lnSpc>
                <a:spcPct val="102200"/>
              </a:lnSpc>
              <a:spcBef>
                <a:spcPts val="490"/>
              </a:spcBef>
            </a:pPr>
            <a:r>
              <a:rPr sz="2150" spc="-30" dirty="0">
                <a:solidFill>
                  <a:srgbClr val="565F6C"/>
                </a:solidFill>
              </a:rPr>
              <a:t>ГОДАХ </a:t>
            </a:r>
            <a:r>
              <a:rPr sz="2150" spc="5" dirty="0">
                <a:solidFill>
                  <a:srgbClr val="565F6C"/>
                </a:solidFill>
              </a:rPr>
              <a:t>НА МУНИЦИПАЛЬНУЮ </a:t>
            </a:r>
            <a:r>
              <a:rPr sz="2150" spc="-20">
                <a:solidFill>
                  <a:srgbClr val="565F6C"/>
                </a:solidFill>
              </a:rPr>
              <a:t>ПРОГРАММУ </a:t>
            </a:r>
            <a:r>
              <a:rPr lang="ru-RU" sz="2150" spc="-20" dirty="0" smtClean="0">
                <a:solidFill>
                  <a:srgbClr val="565F6C"/>
                </a:solidFill>
              </a:rPr>
              <a:t/>
            </a:r>
            <a:br>
              <a:rPr lang="ru-RU" sz="2150" spc="-20" dirty="0" smtClean="0">
                <a:solidFill>
                  <a:srgbClr val="565F6C"/>
                </a:solidFill>
              </a:rPr>
            </a:br>
            <a:r>
              <a:rPr sz="2700" spc="-20" smtClean="0">
                <a:solidFill>
                  <a:srgbClr val="565F6C"/>
                </a:solidFill>
              </a:rPr>
              <a:t>«</a:t>
            </a:r>
            <a:r>
              <a:rPr sz="2700" spc="-20" dirty="0">
                <a:solidFill>
                  <a:srgbClr val="565F6C"/>
                </a:solidFill>
              </a:rPr>
              <a:t>Р</a:t>
            </a:r>
            <a:r>
              <a:rPr sz="2150" spc="-20" dirty="0">
                <a:solidFill>
                  <a:srgbClr val="565F6C"/>
                </a:solidFill>
              </a:rPr>
              <a:t>АЗВИТИЕ  </a:t>
            </a:r>
            <a:r>
              <a:rPr sz="2150" spc="-15" dirty="0">
                <a:solidFill>
                  <a:srgbClr val="565F6C"/>
                </a:solidFill>
              </a:rPr>
              <a:t>ТРАНСПОРТНОЙ</a:t>
            </a:r>
            <a:r>
              <a:rPr sz="2150" spc="70" dirty="0">
                <a:solidFill>
                  <a:srgbClr val="565F6C"/>
                </a:solidFill>
              </a:rPr>
              <a:t> </a:t>
            </a:r>
            <a:r>
              <a:rPr sz="2150" spc="-5" dirty="0">
                <a:solidFill>
                  <a:srgbClr val="565F6C"/>
                </a:solidFill>
              </a:rPr>
              <a:t>СИСТЕМЫ</a:t>
            </a:r>
            <a:r>
              <a:rPr sz="2700" spc="-5" dirty="0">
                <a:solidFill>
                  <a:srgbClr val="565F6C"/>
                </a:solidFill>
              </a:rPr>
              <a:t>»</a:t>
            </a:r>
            <a:endParaRPr sz="2700"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245173" y="2198497"/>
          <a:ext cx="7704896" cy="44645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49843"/>
                <a:gridCol w="1113790"/>
                <a:gridCol w="1113790"/>
                <a:gridCol w="1113683"/>
                <a:gridCol w="1113790"/>
              </a:tblGrid>
              <a:tr h="483997">
                <a:tc>
                  <a:txBody>
                    <a:bodyPr/>
                    <a:lstStyle/>
                    <a:p>
                      <a:pPr marL="748030">
                        <a:lnSpc>
                          <a:spcPts val="1590"/>
                        </a:lnSpc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Наименование</a:t>
                      </a:r>
                      <a:r>
                        <a:rPr sz="14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подпрограммы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2014 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2015</a:t>
                      </a:r>
                      <a:r>
                        <a:rPr sz="14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2016</a:t>
                      </a:r>
                      <a:r>
                        <a:rPr sz="14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2017</a:t>
                      </a:r>
                      <a:r>
                        <a:rPr sz="14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421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4213">
                <a:tc>
                  <a:txBody>
                    <a:bodyPr/>
                    <a:lstStyle/>
                    <a:p>
                      <a:pPr marL="59055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537,8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619,1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792,4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683,2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6729">
                <a:tc>
                  <a:txBody>
                    <a:bodyPr/>
                    <a:lstStyle/>
                    <a:p>
                      <a:pPr marL="59055"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r>
                        <a:rPr sz="1400" i="1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400" i="1" spc="-20" dirty="0">
                          <a:latin typeface="Times New Roman"/>
                          <a:cs typeface="Times New Roman"/>
                        </a:rPr>
                        <a:t>том</a:t>
                      </a:r>
                      <a:r>
                        <a:rPr sz="1400" i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i="1" spc="5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2639">
                <a:tc>
                  <a:txBody>
                    <a:bodyPr/>
                    <a:lstStyle/>
                    <a:p>
                      <a:pPr marL="59055">
                        <a:lnSpc>
                          <a:spcPts val="159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Развитие </a:t>
                      </a:r>
                      <a:r>
                        <a:rPr sz="1400">
                          <a:latin typeface="Times New Roman"/>
                          <a:cs typeface="Times New Roman"/>
                        </a:rPr>
                        <a:t>транспортной </a:t>
                      </a:r>
                      <a:r>
                        <a:rPr sz="1400" spc="-10" smtClean="0">
                          <a:latin typeface="Times New Roman"/>
                          <a:cs typeface="Times New Roman"/>
                        </a:rPr>
                        <a:t>инфраструктуры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537,8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619,1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792,4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683,2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302715">
                <a:tc>
                  <a:txBody>
                    <a:bodyPr/>
                    <a:lstStyle/>
                    <a:p>
                      <a:pPr marL="59055">
                        <a:lnSpc>
                          <a:spcPts val="159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Повышение безопасности </a:t>
                      </a:r>
                      <a:r>
                        <a:rPr sz="1400" spc="-10">
                          <a:latin typeface="Times New Roman"/>
                          <a:cs typeface="Times New Roman"/>
                        </a:rPr>
                        <a:t>дорожного</a:t>
                      </a:r>
                      <a:r>
                        <a:rPr sz="1400" spc="-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smtClean="0">
                          <a:latin typeface="Times New Roman"/>
                          <a:cs typeface="Times New Roman"/>
                        </a:rPr>
                        <a:t>движения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/>
          <p:nvPr/>
        </p:nvSpPr>
        <p:spPr>
          <a:xfrm>
            <a:off x="6884289" y="1963801"/>
            <a:ext cx="865505" cy="182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5" dirty="0">
                <a:solidFill>
                  <a:srgbClr val="565F6C"/>
                </a:solidFill>
                <a:latin typeface="Arial"/>
                <a:cs typeface="Arial"/>
              </a:rPr>
              <a:t>ТЫС</a:t>
            </a:r>
            <a:r>
              <a:rPr sz="1200" spc="5" dirty="0">
                <a:solidFill>
                  <a:srgbClr val="565F6C"/>
                </a:solidFill>
                <a:latin typeface="Arial"/>
                <a:cs typeface="Arial"/>
              </a:rPr>
              <a:t>.</a:t>
            </a:r>
            <a:r>
              <a:rPr sz="1200" spc="-95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950" dirty="0">
                <a:solidFill>
                  <a:srgbClr val="565F6C"/>
                </a:solidFill>
                <a:latin typeface="Arial"/>
                <a:cs typeface="Arial"/>
              </a:rPr>
              <a:t>РУБЛЕЙ</a:t>
            </a:r>
            <a:endParaRPr sz="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57224" y="857232"/>
            <a:ext cx="7533005" cy="18294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065" marR="5080" algn="ctr">
              <a:lnSpc>
                <a:spcPts val="3600"/>
              </a:lnSpc>
              <a:spcBef>
                <a:spcPts val="120"/>
              </a:spcBef>
            </a:pPr>
            <a:r>
              <a:rPr lang="ru-RU" sz="3000" b="1" spc="-5" dirty="0" smtClean="0">
                <a:solidFill>
                  <a:srgbClr val="FF0000"/>
                </a:solidFill>
                <a:latin typeface="Arial"/>
                <a:cs typeface="Arial"/>
              </a:rPr>
              <a:t>МУНИЦИПАЛЬНАЯ ПРОГРАММА</a:t>
            </a:r>
          </a:p>
          <a:p>
            <a:pPr marL="12065" marR="5080" algn="ctr">
              <a:lnSpc>
                <a:spcPts val="3600"/>
              </a:lnSpc>
              <a:spcBef>
                <a:spcPts val="120"/>
              </a:spcBef>
            </a:pPr>
            <a:r>
              <a:rPr sz="3000" b="1" spc="-5" smtClean="0">
                <a:solidFill>
                  <a:srgbClr val="FF0000"/>
                </a:solidFill>
                <a:latin typeface="Arial"/>
                <a:cs typeface="Arial"/>
              </a:rPr>
              <a:t>«О</a:t>
            </a:r>
            <a:r>
              <a:rPr sz="2400" b="1" spc="-5" smtClean="0">
                <a:solidFill>
                  <a:srgbClr val="FF0000"/>
                </a:solidFill>
                <a:latin typeface="Arial"/>
                <a:cs typeface="Arial"/>
              </a:rPr>
              <a:t>БЕСПЕЧЕНИЕ </a:t>
            </a:r>
            <a:r>
              <a:rPr sz="2400" b="1" spc="-25" dirty="0">
                <a:solidFill>
                  <a:srgbClr val="FF0000"/>
                </a:solidFill>
                <a:latin typeface="Arial"/>
                <a:cs typeface="Arial"/>
              </a:rPr>
              <a:t>КАЧЕСТВЕННЫМИ </a:t>
            </a:r>
            <a:r>
              <a:rPr sz="2400" b="1" dirty="0">
                <a:solidFill>
                  <a:srgbClr val="FF0000"/>
                </a:solidFill>
                <a:latin typeface="Arial"/>
                <a:cs typeface="Arial"/>
              </a:rPr>
              <a:t>ЖИЛИЩНО</a:t>
            </a:r>
            <a:r>
              <a:rPr sz="3000" b="1" dirty="0">
                <a:solidFill>
                  <a:srgbClr val="FF0000"/>
                </a:solidFill>
                <a:latin typeface="Arial"/>
                <a:cs typeface="Arial"/>
              </a:rPr>
              <a:t>-  </a:t>
            </a:r>
            <a:r>
              <a:rPr sz="2400" b="1">
                <a:solidFill>
                  <a:srgbClr val="FF0000"/>
                </a:solidFill>
                <a:latin typeface="Arial"/>
                <a:cs typeface="Arial"/>
              </a:rPr>
              <a:t>КОММУНАЛЬНЫМИ</a:t>
            </a:r>
            <a:r>
              <a:rPr sz="2400" b="1" spc="13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35" smtClean="0">
                <a:solidFill>
                  <a:srgbClr val="FF0000"/>
                </a:solidFill>
                <a:latin typeface="Arial"/>
                <a:cs typeface="Arial"/>
              </a:rPr>
              <a:t>УСЛУГ</a:t>
            </a:r>
            <a:r>
              <a:rPr lang="ru-RU" sz="2400" b="1" spc="-35" dirty="0" smtClean="0">
                <a:solidFill>
                  <a:srgbClr val="FF0000"/>
                </a:solidFill>
                <a:latin typeface="Arial"/>
                <a:cs typeface="Arial"/>
              </a:rPr>
              <a:t>АМИ </a:t>
            </a:r>
            <a:r>
              <a:rPr lang="ru-RU" sz="2400" b="1" spc="-35" dirty="0" smtClean="0">
                <a:solidFill>
                  <a:srgbClr val="FF0000"/>
                </a:solidFill>
                <a:latin typeface="Arial"/>
                <a:cs typeface="Arial"/>
              </a:rPr>
              <a:t>НАСЕЛЕНИЯ СЕЛИВАНОВСКОГО СЕЛЬСКОГО ПОСЕЛЕНИЯ»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71600" y="2857500"/>
            <a:ext cx="7849234" cy="4000500"/>
          </a:xfrm>
          <a:custGeom>
            <a:avLst/>
            <a:gdLst/>
            <a:ahLst/>
            <a:cxnLst/>
            <a:rect l="l" t="t" r="r" b="b"/>
            <a:pathLst>
              <a:path w="7849234" h="4000500">
                <a:moveTo>
                  <a:pt x="7396057" y="889000"/>
                </a:moveTo>
                <a:lnTo>
                  <a:pt x="452845" y="889000"/>
                </a:lnTo>
                <a:lnTo>
                  <a:pt x="0" y="1003300"/>
                </a:lnTo>
                <a:lnTo>
                  <a:pt x="981151" y="2286000"/>
                </a:lnTo>
                <a:lnTo>
                  <a:pt x="0" y="4000500"/>
                </a:lnTo>
                <a:lnTo>
                  <a:pt x="49888" y="4000500"/>
                </a:lnTo>
                <a:lnTo>
                  <a:pt x="598659" y="3860800"/>
                </a:lnTo>
                <a:lnTo>
                  <a:pt x="648547" y="3860800"/>
                </a:lnTo>
                <a:lnTo>
                  <a:pt x="848096" y="3810000"/>
                </a:lnTo>
                <a:lnTo>
                  <a:pt x="897983" y="3810000"/>
                </a:lnTo>
                <a:lnTo>
                  <a:pt x="1047644" y="3771900"/>
                </a:lnTo>
                <a:lnTo>
                  <a:pt x="1097531" y="3771900"/>
                </a:lnTo>
                <a:lnTo>
                  <a:pt x="1247190" y="3733800"/>
                </a:lnTo>
                <a:lnTo>
                  <a:pt x="1297077" y="3733800"/>
                </a:lnTo>
                <a:lnTo>
                  <a:pt x="1396849" y="3708400"/>
                </a:lnTo>
                <a:lnTo>
                  <a:pt x="1446736" y="3708400"/>
                </a:lnTo>
                <a:lnTo>
                  <a:pt x="1496622" y="3695700"/>
                </a:lnTo>
                <a:lnTo>
                  <a:pt x="1546508" y="3695700"/>
                </a:lnTo>
                <a:lnTo>
                  <a:pt x="1646280" y="3670300"/>
                </a:lnTo>
                <a:lnTo>
                  <a:pt x="1696166" y="3670300"/>
                </a:lnTo>
                <a:lnTo>
                  <a:pt x="1746052" y="3657600"/>
                </a:lnTo>
                <a:lnTo>
                  <a:pt x="1795937" y="3657600"/>
                </a:lnTo>
                <a:lnTo>
                  <a:pt x="1845823" y="3644900"/>
                </a:lnTo>
                <a:lnTo>
                  <a:pt x="1895709" y="3644900"/>
                </a:lnTo>
                <a:lnTo>
                  <a:pt x="1945594" y="3632200"/>
                </a:lnTo>
                <a:lnTo>
                  <a:pt x="1995480" y="3632200"/>
                </a:lnTo>
                <a:lnTo>
                  <a:pt x="2045365" y="3619500"/>
                </a:lnTo>
                <a:lnTo>
                  <a:pt x="2095251" y="3619500"/>
                </a:lnTo>
                <a:lnTo>
                  <a:pt x="2145136" y="3606800"/>
                </a:lnTo>
                <a:lnTo>
                  <a:pt x="2195022" y="3606800"/>
                </a:lnTo>
                <a:lnTo>
                  <a:pt x="2244907" y="3594100"/>
                </a:lnTo>
                <a:lnTo>
                  <a:pt x="2294793" y="3594100"/>
                </a:lnTo>
                <a:lnTo>
                  <a:pt x="2344678" y="3581400"/>
                </a:lnTo>
                <a:lnTo>
                  <a:pt x="2444449" y="3581400"/>
                </a:lnTo>
                <a:lnTo>
                  <a:pt x="2494334" y="3568700"/>
                </a:lnTo>
                <a:lnTo>
                  <a:pt x="2594104" y="3568700"/>
                </a:lnTo>
                <a:lnTo>
                  <a:pt x="2643990" y="3556000"/>
                </a:lnTo>
                <a:lnTo>
                  <a:pt x="2743760" y="3556000"/>
                </a:lnTo>
                <a:lnTo>
                  <a:pt x="2793645" y="3543300"/>
                </a:lnTo>
                <a:lnTo>
                  <a:pt x="2943301" y="3543300"/>
                </a:lnTo>
                <a:lnTo>
                  <a:pt x="1962226" y="3136900"/>
                </a:lnTo>
                <a:lnTo>
                  <a:pt x="2012537" y="3124200"/>
                </a:lnTo>
                <a:lnTo>
                  <a:pt x="2062849" y="3124200"/>
                </a:lnTo>
                <a:lnTo>
                  <a:pt x="2113161" y="3111500"/>
                </a:lnTo>
                <a:lnTo>
                  <a:pt x="2163473" y="3111500"/>
                </a:lnTo>
                <a:lnTo>
                  <a:pt x="2213785" y="3098800"/>
                </a:lnTo>
                <a:lnTo>
                  <a:pt x="2264097" y="3098800"/>
                </a:lnTo>
                <a:lnTo>
                  <a:pt x="2314409" y="3086100"/>
                </a:lnTo>
                <a:lnTo>
                  <a:pt x="2364722" y="3086100"/>
                </a:lnTo>
                <a:lnTo>
                  <a:pt x="2415034" y="3073400"/>
                </a:lnTo>
                <a:lnTo>
                  <a:pt x="2515659" y="3073400"/>
                </a:lnTo>
                <a:lnTo>
                  <a:pt x="2565972" y="3060700"/>
                </a:lnTo>
                <a:lnTo>
                  <a:pt x="2666598" y="3060700"/>
                </a:lnTo>
                <a:lnTo>
                  <a:pt x="2716911" y="3048000"/>
                </a:lnTo>
                <a:lnTo>
                  <a:pt x="2867851" y="3048000"/>
                </a:lnTo>
                <a:lnTo>
                  <a:pt x="2918164" y="3035300"/>
                </a:lnTo>
                <a:lnTo>
                  <a:pt x="3069104" y="3035300"/>
                </a:lnTo>
                <a:lnTo>
                  <a:pt x="3119418" y="3022600"/>
                </a:lnTo>
                <a:lnTo>
                  <a:pt x="3320672" y="3022600"/>
                </a:lnTo>
                <a:lnTo>
                  <a:pt x="3370986" y="3009900"/>
                </a:lnTo>
                <a:lnTo>
                  <a:pt x="7282013" y="3009900"/>
                </a:lnTo>
                <a:lnTo>
                  <a:pt x="6867728" y="2286000"/>
                </a:lnTo>
                <a:lnTo>
                  <a:pt x="7848930" y="1003300"/>
                </a:lnTo>
                <a:lnTo>
                  <a:pt x="7396057" y="889000"/>
                </a:lnTo>
                <a:close/>
              </a:path>
              <a:path w="7849234" h="4000500">
                <a:moveTo>
                  <a:pt x="7282013" y="3009900"/>
                </a:moveTo>
                <a:lnTo>
                  <a:pt x="4477892" y="3009900"/>
                </a:lnTo>
                <a:lnTo>
                  <a:pt x="4528206" y="3022600"/>
                </a:lnTo>
                <a:lnTo>
                  <a:pt x="4729461" y="3022600"/>
                </a:lnTo>
                <a:lnTo>
                  <a:pt x="4779774" y="3035300"/>
                </a:lnTo>
                <a:lnTo>
                  <a:pt x="4930715" y="3035300"/>
                </a:lnTo>
                <a:lnTo>
                  <a:pt x="4981028" y="3048000"/>
                </a:lnTo>
                <a:lnTo>
                  <a:pt x="5131967" y="3048000"/>
                </a:lnTo>
                <a:lnTo>
                  <a:pt x="5182280" y="3060700"/>
                </a:lnTo>
                <a:lnTo>
                  <a:pt x="5282906" y="3060700"/>
                </a:lnTo>
                <a:lnTo>
                  <a:pt x="5333219" y="3073400"/>
                </a:lnTo>
                <a:lnTo>
                  <a:pt x="5433844" y="3073400"/>
                </a:lnTo>
                <a:lnTo>
                  <a:pt x="5484157" y="3086100"/>
                </a:lnTo>
                <a:lnTo>
                  <a:pt x="5534469" y="3086100"/>
                </a:lnTo>
                <a:lnTo>
                  <a:pt x="5584781" y="3098800"/>
                </a:lnTo>
                <a:lnTo>
                  <a:pt x="5635094" y="3098800"/>
                </a:lnTo>
                <a:lnTo>
                  <a:pt x="5685406" y="3111500"/>
                </a:lnTo>
                <a:lnTo>
                  <a:pt x="5735718" y="3111500"/>
                </a:lnTo>
                <a:lnTo>
                  <a:pt x="5786029" y="3124200"/>
                </a:lnTo>
                <a:lnTo>
                  <a:pt x="5836341" y="3124200"/>
                </a:lnTo>
                <a:lnTo>
                  <a:pt x="5886653" y="3136900"/>
                </a:lnTo>
                <a:lnTo>
                  <a:pt x="4905578" y="3543300"/>
                </a:lnTo>
                <a:lnTo>
                  <a:pt x="5055233" y="3543300"/>
                </a:lnTo>
                <a:lnTo>
                  <a:pt x="5105118" y="3556000"/>
                </a:lnTo>
                <a:lnTo>
                  <a:pt x="5204889" y="3556000"/>
                </a:lnTo>
                <a:lnTo>
                  <a:pt x="5254774" y="3568700"/>
                </a:lnTo>
                <a:lnTo>
                  <a:pt x="5354545" y="3568700"/>
                </a:lnTo>
                <a:lnTo>
                  <a:pt x="5404430" y="3581400"/>
                </a:lnTo>
                <a:lnTo>
                  <a:pt x="5504201" y="3581400"/>
                </a:lnTo>
                <a:lnTo>
                  <a:pt x="5554086" y="3594100"/>
                </a:lnTo>
                <a:lnTo>
                  <a:pt x="5603972" y="3594100"/>
                </a:lnTo>
                <a:lnTo>
                  <a:pt x="5653857" y="3606800"/>
                </a:lnTo>
                <a:lnTo>
                  <a:pt x="5703743" y="3606800"/>
                </a:lnTo>
                <a:lnTo>
                  <a:pt x="5753629" y="3619500"/>
                </a:lnTo>
                <a:lnTo>
                  <a:pt x="5803514" y="3619500"/>
                </a:lnTo>
                <a:lnTo>
                  <a:pt x="5853400" y="3632200"/>
                </a:lnTo>
                <a:lnTo>
                  <a:pt x="5903286" y="3632200"/>
                </a:lnTo>
                <a:lnTo>
                  <a:pt x="5953172" y="3644900"/>
                </a:lnTo>
                <a:lnTo>
                  <a:pt x="6003058" y="3644900"/>
                </a:lnTo>
                <a:lnTo>
                  <a:pt x="6052944" y="3657600"/>
                </a:lnTo>
                <a:lnTo>
                  <a:pt x="6102830" y="3657600"/>
                </a:lnTo>
                <a:lnTo>
                  <a:pt x="6152717" y="3670300"/>
                </a:lnTo>
                <a:lnTo>
                  <a:pt x="6202603" y="3670300"/>
                </a:lnTo>
                <a:lnTo>
                  <a:pt x="6302376" y="3695700"/>
                </a:lnTo>
                <a:lnTo>
                  <a:pt x="6352263" y="3695700"/>
                </a:lnTo>
                <a:lnTo>
                  <a:pt x="6402149" y="3708400"/>
                </a:lnTo>
                <a:lnTo>
                  <a:pt x="6452036" y="3708400"/>
                </a:lnTo>
                <a:lnTo>
                  <a:pt x="6551811" y="3733800"/>
                </a:lnTo>
                <a:lnTo>
                  <a:pt x="6601698" y="3733800"/>
                </a:lnTo>
                <a:lnTo>
                  <a:pt x="6751360" y="3771900"/>
                </a:lnTo>
                <a:lnTo>
                  <a:pt x="6801248" y="3771900"/>
                </a:lnTo>
                <a:lnTo>
                  <a:pt x="6950912" y="3810000"/>
                </a:lnTo>
                <a:lnTo>
                  <a:pt x="7000801" y="3810000"/>
                </a:lnTo>
                <a:lnTo>
                  <a:pt x="7200356" y="3860800"/>
                </a:lnTo>
                <a:lnTo>
                  <a:pt x="7250245" y="3860800"/>
                </a:lnTo>
                <a:lnTo>
                  <a:pt x="7799038" y="4000500"/>
                </a:lnTo>
                <a:lnTo>
                  <a:pt x="7848930" y="4000500"/>
                </a:lnTo>
                <a:lnTo>
                  <a:pt x="7282013" y="3009900"/>
                </a:lnTo>
                <a:close/>
              </a:path>
              <a:path w="7849234" h="4000500">
                <a:moveTo>
                  <a:pt x="7043844" y="812800"/>
                </a:moveTo>
                <a:lnTo>
                  <a:pt x="805045" y="812800"/>
                </a:lnTo>
                <a:lnTo>
                  <a:pt x="503160" y="889000"/>
                </a:lnTo>
                <a:lnTo>
                  <a:pt x="7345740" y="889000"/>
                </a:lnTo>
                <a:lnTo>
                  <a:pt x="7043844" y="812800"/>
                </a:lnTo>
                <a:close/>
              </a:path>
              <a:path w="7849234" h="4000500">
                <a:moveTo>
                  <a:pt x="6842587" y="774700"/>
                </a:moveTo>
                <a:lnTo>
                  <a:pt x="1006298" y="774700"/>
                </a:lnTo>
                <a:lnTo>
                  <a:pt x="855358" y="812800"/>
                </a:lnTo>
                <a:lnTo>
                  <a:pt x="6993529" y="812800"/>
                </a:lnTo>
                <a:lnTo>
                  <a:pt x="6842587" y="774700"/>
                </a:lnTo>
                <a:close/>
              </a:path>
              <a:path w="7849234" h="4000500">
                <a:moveTo>
                  <a:pt x="6641333" y="736600"/>
                </a:moveTo>
                <a:lnTo>
                  <a:pt x="1207548" y="736600"/>
                </a:lnTo>
                <a:lnTo>
                  <a:pt x="1056611" y="774700"/>
                </a:lnTo>
                <a:lnTo>
                  <a:pt x="6792273" y="774700"/>
                </a:lnTo>
                <a:lnTo>
                  <a:pt x="6641333" y="736600"/>
                </a:lnTo>
                <a:close/>
              </a:path>
              <a:path w="7849234" h="4000500">
                <a:moveTo>
                  <a:pt x="6490395" y="711200"/>
                </a:moveTo>
                <a:lnTo>
                  <a:pt x="1358485" y="711200"/>
                </a:lnTo>
                <a:lnTo>
                  <a:pt x="1257861" y="736600"/>
                </a:lnTo>
                <a:lnTo>
                  <a:pt x="6591020" y="736600"/>
                </a:lnTo>
                <a:lnTo>
                  <a:pt x="6490395" y="711200"/>
                </a:lnTo>
                <a:close/>
              </a:path>
              <a:path w="7849234" h="4000500">
                <a:moveTo>
                  <a:pt x="6339458" y="685800"/>
                </a:moveTo>
                <a:lnTo>
                  <a:pt x="1509421" y="685800"/>
                </a:lnTo>
                <a:lnTo>
                  <a:pt x="1408797" y="711200"/>
                </a:lnTo>
                <a:lnTo>
                  <a:pt x="6440082" y="711200"/>
                </a:lnTo>
                <a:lnTo>
                  <a:pt x="6339458" y="685800"/>
                </a:lnTo>
                <a:close/>
              </a:path>
              <a:path w="7849234" h="4000500">
                <a:moveTo>
                  <a:pt x="6238834" y="673100"/>
                </a:moveTo>
                <a:lnTo>
                  <a:pt x="1610044" y="673100"/>
                </a:lnTo>
                <a:lnTo>
                  <a:pt x="1559733" y="685800"/>
                </a:lnTo>
                <a:lnTo>
                  <a:pt x="6289146" y="685800"/>
                </a:lnTo>
                <a:lnTo>
                  <a:pt x="6238834" y="673100"/>
                </a:lnTo>
                <a:close/>
              </a:path>
              <a:path w="7849234" h="4000500">
                <a:moveTo>
                  <a:pt x="6138211" y="660400"/>
                </a:moveTo>
                <a:lnTo>
                  <a:pt x="1710668" y="660400"/>
                </a:lnTo>
                <a:lnTo>
                  <a:pt x="1660356" y="673100"/>
                </a:lnTo>
                <a:lnTo>
                  <a:pt x="6188522" y="673100"/>
                </a:lnTo>
                <a:lnTo>
                  <a:pt x="6138211" y="660400"/>
                </a:lnTo>
                <a:close/>
              </a:path>
              <a:path w="7849234" h="4000500">
                <a:moveTo>
                  <a:pt x="5987276" y="635000"/>
                </a:moveTo>
                <a:lnTo>
                  <a:pt x="1861603" y="635000"/>
                </a:lnTo>
                <a:lnTo>
                  <a:pt x="1760979" y="660400"/>
                </a:lnTo>
                <a:lnTo>
                  <a:pt x="6087899" y="660400"/>
                </a:lnTo>
                <a:lnTo>
                  <a:pt x="5987276" y="635000"/>
                </a:lnTo>
                <a:close/>
              </a:path>
              <a:path w="7849234" h="4000500">
                <a:moveTo>
                  <a:pt x="5886653" y="127000"/>
                </a:moveTo>
                <a:lnTo>
                  <a:pt x="1962226" y="127000"/>
                </a:lnTo>
                <a:lnTo>
                  <a:pt x="1962226" y="622300"/>
                </a:lnTo>
                <a:lnTo>
                  <a:pt x="1911914" y="635000"/>
                </a:lnTo>
                <a:lnTo>
                  <a:pt x="5936964" y="635000"/>
                </a:lnTo>
                <a:lnTo>
                  <a:pt x="5886653" y="622300"/>
                </a:lnTo>
                <a:lnTo>
                  <a:pt x="5886653" y="127000"/>
                </a:lnTo>
                <a:close/>
              </a:path>
              <a:path w="7849234" h="4000500">
                <a:moveTo>
                  <a:pt x="5786029" y="114300"/>
                </a:moveTo>
                <a:lnTo>
                  <a:pt x="2062849" y="114300"/>
                </a:lnTo>
                <a:lnTo>
                  <a:pt x="2012537" y="127000"/>
                </a:lnTo>
                <a:lnTo>
                  <a:pt x="5836341" y="127000"/>
                </a:lnTo>
                <a:lnTo>
                  <a:pt x="5786029" y="114300"/>
                </a:lnTo>
                <a:close/>
              </a:path>
              <a:path w="7849234" h="4000500">
                <a:moveTo>
                  <a:pt x="5685406" y="101600"/>
                </a:moveTo>
                <a:lnTo>
                  <a:pt x="2163473" y="101600"/>
                </a:lnTo>
                <a:lnTo>
                  <a:pt x="2113161" y="114300"/>
                </a:lnTo>
                <a:lnTo>
                  <a:pt x="5735718" y="114300"/>
                </a:lnTo>
                <a:lnTo>
                  <a:pt x="5685406" y="101600"/>
                </a:lnTo>
                <a:close/>
              </a:path>
              <a:path w="7849234" h="4000500">
                <a:moveTo>
                  <a:pt x="5584781" y="88900"/>
                </a:moveTo>
                <a:lnTo>
                  <a:pt x="2264097" y="88900"/>
                </a:lnTo>
                <a:lnTo>
                  <a:pt x="2213785" y="101600"/>
                </a:lnTo>
                <a:lnTo>
                  <a:pt x="5635094" y="101600"/>
                </a:lnTo>
                <a:lnTo>
                  <a:pt x="5584781" y="88900"/>
                </a:lnTo>
                <a:close/>
              </a:path>
              <a:path w="7849234" h="4000500">
                <a:moveTo>
                  <a:pt x="5484157" y="76200"/>
                </a:moveTo>
                <a:lnTo>
                  <a:pt x="2364722" y="76200"/>
                </a:lnTo>
                <a:lnTo>
                  <a:pt x="2314409" y="88900"/>
                </a:lnTo>
                <a:lnTo>
                  <a:pt x="5534469" y="88900"/>
                </a:lnTo>
                <a:lnTo>
                  <a:pt x="5484157" y="76200"/>
                </a:lnTo>
                <a:close/>
              </a:path>
              <a:path w="7849234" h="4000500">
                <a:moveTo>
                  <a:pt x="5333219" y="63500"/>
                </a:moveTo>
                <a:lnTo>
                  <a:pt x="2515659" y="63500"/>
                </a:lnTo>
                <a:lnTo>
                  <a:pt x="2465347" y="76200"/>
                </a:lnTo>
                <a:lnTo>
                  <a:pt x="5383532" y="76200"/>
                </a:lnTo>
                <a:lnTo>
                  <a:pt x="5333219" y="63500"/>
                </a:lnTo>
                <a:close/>
              </a:path>
              <a:path w="7849234" h="4000500">
                <a:moveTo>
                  <a:pt x="5182280" y="50800"/>
                </a:moveTo>
                <a:lnTo>
                  <a:pt x="2666598" y="50800"/>
                </a:lnTo>
                <a:lnTo>
                  <a:pt x="2616285" y="63500"/>
                </a:lnTo>
                <a:lnTo>
                  <a:pt x="5232593" y="63500"/>
                </a:lnTo>
                <a:lnTo>
                  <a:pt x="5182280" y="50800"/>
                </a:lnTo>
                <a:close/>
              </a:path>
              <a:path w="7849234" h="4000500">
                <a:moveTo>
                  <a:pt x="5031341" y="38100"/>
                </a:moveTo>
                <a:lnTo>
                  <a:pt x="2817537" y="38100"/>
                </a:lnTo>
                <a:lnTo>
                  <a:pt x="2767224" y="50800"/>
                </a:lnTo>
                <a:lnTo>
                  <a:pt x="5081654" y="50800"/>
                </a:lnTo>
                <a:lnTo>
                  <a:pt x="5031341" y="38100"/>
                </a:lnTo>
                <a:close/>
              </a:path>
              <a:path w="7849234" h="4000500">
                <a:moveTo>
                  <a:pt x="4880401" y="25400"/>
                </a:moveTo>
                <a:lnTo>
                  <a:pt x="2968477" y="25400"/>
                </a:lnTo>
                <a:lnTo>
                  <a:pt x="2918164" y="38100"/>
                </a:lnTo>
                <a:lnTo>
                  <a:pt x="4930715" y="38100"/>
                </a:lnTo>
                <a:lnTo>
                  <a:pt x="4880401" y="25400"/>
                </a:lnTo>
                <a:close/>
              </a:path>
              <a:path w="7849234" h="4000500">
                <a:moveTo>
                  <a:pt x="4628833" y="12700"/>
                </a:moveTo>
                <a:lnTo>
                  <a:pt x="3220045" y="12700"/>
                </a:lnTo>
                <a:lnTo>
                  <a:pt x="3169731" y="25400"/>
                </a:lnTo>
                <a:lnTo>
                  <a:pt x="4679147" y="25400"/>
                </a:lnTo>
                <a:lnTo>
                  <a:pt x="4628833" y="12700"/>
                </a:lnTo>
                <a:close/>
              </a:path>
              <a:path w="7849234" h="4000500">
                <a:moveTo>
                  <a:pt x="4276637" y="0"/>
                </a:moveTo>
                <a:lnTo>
                  <a:pt x="3572242" y="0"/>
                </a:lnTo>
                <a:lnTo>
                  <a:pt x="3521928" y="12700"/>
                </a:lnTo>
                <a:lnTo>
                  <a:pt x="4326951" y="12700"/>
                </a:lnTo>
                <a:lnTo>
                  <a:pt x="4276637" y="0"/>
                </a:lnTo>
                <a:close/>
              </a:path>
            </a:pathLst>
          </a:custGeom>
          <a:solidFill>
            <a:srgbClr val="CED5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933826" y="5856755"/>
            <a:ext cx="3924935" cy="532130"/>
          </a:xfrm>
          <a:custGeom>
            <a:avLst/>
            <a:gdLst/>
            <a:ahLst/>
            <a:cxnLst/>
            <a:rect l="l" t="t" r="r" b="b"/>
            <a:pathLst>
              <a:path w="3924934" h="532129">
                <a:moveTo>
                  <a:pt x="981075" y="31287"/>
                </a:moveTo>
                <a:lnTo>
                  <a:pt x="905624" y="36264"/>
                </a:lnTo>
                <a:lnTo>
                  <a:pt x="603746" y="59963"/>
                </a:lnTo>
                <a:lnTo>
                  <a:pt x="301871" y="89586"/>
                </a:lnTo>
                <a:lnTo>
                  <a:pt x="0" y="125134"/>
                </a:lnTo>
                <a:lnTo>
                  <a:pt x="981075" y="531903"/>
                </a:lnTo>
                <a:lnTo>
                  <a:pt x="981075" y="31287"/>
                </a:lnTo>
                <a:close/>
              </a:path>
              <a:path w="3924934" h="532129">
                <a:moveTo>
                  <a:pt x="2943352" y="31287"/>
                </a:moveTo>
                <a:lnTo>
                  <a:pt x="2943352" y="531903"/>
                </a:lnTo>
                <a:lnTo>
                  <a:pt x="3924427" y="125134"/>
                </a:lnTo>
                <a:lnTo>
                  <a:pt x="3622555" y="89586"/>
                </a:lnTo>
                <a:lnTo>
                  <a:pt x="3320680" y="59963"/>
                </a:lnTo>
                <a:lnTo>
                  <a:pt x="3018802" y="36264"/>
                </a:lnTo>
                <a:lnTo>
                  <a:pt x="2943352" y="31287"/>
                </a:lnTo>
                <a:close/>
              </a:path>
              <a:path w="3924934" h="532129">
                <a:moveTo>
                  <a:pt x="992499" y="30558"/>
                </a:moveTo>
                <a:lnTo>
                  <a:pt x="981075" y="31269"/>
                </a:lnTo>
                <a:lnTo>
                  <a:pt x="992499" y="30558"/>
                </a:lnTo>
                <a:close/>
              </a:path>
              <a:path w="3924934" h="532129">
                <a:moveTo>
                  <a:pt x="2931927" y="30558"/>
                </a:moveTo>
                <a:lnTo>
                  <a:pt x="2943352" y="31287"/>
                </a:lnTo>
                <a:lnTo>
                  <a:pt x="2931927" y="30558"/>
                </a:lnTo>
                <a:close/>
              </a:path>
              <a:path w="3924934" h="532129">
                <a:moveTo>
                  <a:pt x="1919157" y="58"/>
                </a:moveTo>
                <a:lnTo>
                  <a:pt x="1911899" y="58"/>
                </a:lnTo>
                <a:lnTo>
                  <a:pt x="1897385" y="129"/>
                </a:lnTo>
                <a:lnTo>
                  <a:pt x="1919157" y="58"/>
                </a:lnTo>
                <a:close/>
              </a:path>
              <a:path w="3924934" h="532129">
                <a:moveTo>
                  <a:pt x="2012527" y="58"/>
                </a:moveTo>
                <a:lnTo>
                  <a:pt x="2005269" y="58"/>
                </a:lnTo>
                <a:lnTo>
                  <a:pt x="2027041" y="129"/>
                </a:lnTo>
                <a:lnTo>
                  <a:pt x="2012527" y="58"/>
                </a:lnTo>
                <a:close/>
              </a:path>
              <a:path w="3924934" h="532129">
                <a:moveTo>
                  <a:pt x="1987371" y="0"/>
                </a:moveTo>
                <a:lnTo>
                  <a:pt x="1937055" y="0"/>
                </a:lnTo>
                <a:lnTo>
                  <a:pt x="1919157" y="58"/>
                </a:lnTo>
                <a:lnTo>
                  <a:pt x="2005269" y="58"/>
                </a:lnTo>
                <a:lnTo>
                  <a:pt x="1987371" y="0"/>
                </a:lnTo>
                <a:close/>
              </a:path>
            </a:pathLst>
          </a:custGeom>
          <a:solidFill>
            <a:srgbClr val="A6AC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71600" y="2852991"/>
            <a:ext cx="7849234" cy="4005579"/>
          </a:xfrm>
          <a:custGeom>
            <a:avLst/>
            <a:gdLst/>
            <a:ahLst/>
            <a:cxnLst/>
            <a:rect l="l" t="t" r="r" b="b"/>
            <a:pathLst>
              <a:path w="7849234" h="4005579">
                <a:moveTo>
                  <a:pt x="0" y="4005008"/>
                </a:moveTo>
                <a:lnTo>
                  <a:pt x="981151" y="2284031"/>
                </a:lnTo>
                <a:lnTo>
                  <a:pt x="0" y="1001204"/>
                </a:lnTo>
                <a:lnTo>
                  <a:pt x="50317" y="988450"/>
                </a:lnTo>
                <a:lnTo>
                  <a:pt x="100634" y="975860"/>
                </a:lnTo>
                <a:lnTo>
                  <a:pt x="150950" y="963435"/>
                </a:lnTo>
                <a:lnTo>
                  <a:pt x="201267" y="951175"/>
                </a:lnTo>
                <a:lnTo>
                  <a:pt x="251583" y="939080"/>
                </a:lnTo>
                <a:lnTo>
                  <a:pt x="301899" y="927150"/>
                </a:lnTo>
                <a:lnTo>
                  <a:pt x="352214" y="915384"/>
                </a:lnTo>
                <a:lnTo>
                  <a:pt x="402530" y="903783"/>
                </a:lnTo>
                <a:lnTo>
                  <a:pt x="452845" y="892347"/>
                </a:lnTo>
                <a:lnTo>
                  <a:pt x="503160" y="881075"/>
                </a:lnTo>
                <a:lnTo>
                  <a:pt x="553474" y="869969"/>
                </a:lnTo>
                <a:lnTo>
                  <a:pt x="603789" y="859026"/>
                </a:lnTo>
                <a:lnTo>
                  <a:pt x="654103" y="848249"/>
                </a:lnTo>
                <a:lnTo>
                  <a:pt x="704417" y="837636"/>
                </a:lnTo>
                <a:lnTo>
                  <a:pt x="754731" y="827188"/>
                </a:lnTo>
                <a:lnTo>
                  <a:pt x="805045" y="816904"/>
                </a:lnTo>
                <a:lnTo>
                  <a:pt x="855358" y="806786"/>
                </a:lnTo>
                <a:lnTo>
                  <a:pt x="905671" y="796831"/>
                </a:lnTo>
                <a:lnTo>
                  <a:pt x="955985" y="787042"/>
                </a:lnTo>
                <a:lnTo>
                  <a:pt x="1006298" y="777416"/>
                </a:lnTo>
                <a:lnTo>
                  <a:pt x="1056611" y="767956"/>
                </a:lnTo>
                <a:lnTo>
                  <a:pt x="1106923" y="758660"/>
                </a:lnTo>
                <a:lnTo>
                  <a:pt x="1157236" y="749528"/>
                </a:lnTo>
                <a:lnTo>
                  <a:pt x="1207548" y="740561"/>
                </a:lnTo>
                <a:lnTo>
                  <a:pt x="1257861" y="731759"/>
                </a:lnTo>
                <a:lnTo>
                  <a:pt x="1308173" y="723121"/>
                </a:lnTo>
                <a:lnTo>
                  <a:pt x="1358485" y="714648"/>
                </a:lnTo>
                <a:lnTo>
                  <a:pt x="1408797" y="706339"/>
                </a:lnTo>
                <a:lnTo>
                  <a:pt x="1459109" y="698194"/>
                </a:lnTo>
                <a:lnTo>
                  <a:pt x="1509421" y="690214"/>
                </a:lnTo>
                <a:lnTo>
                  <a:pt x="1559733" y="682399"/>
                </a:lnTo>
                <a:lnTo>
                  <a:pt x="1610044" y="674747"/>
                </a:lnTo>
                <a:lnTo>
                  <a:pt x="1660356" y="667261"/>
                </a:lnTo>
                <a:lnTo>
                  <a:pt x="1710668" y="659938"/>
                </a:lnTo>
                <a:lnTo>
                  <a:pt x="1760979" y="652780"/>
                </a:lnTo>
                <a:lnTo>
                  <a:pt x="1811291" y="645787"/>
                </a:lnTo>
                <a:lnTo>
                  <a:pt x="1861603" y="638957"/>
                </a:lnTo>
                <a:lnTo>
                  <a:pt x="1911914" y="632293"/>
                </a:lnTo>
                <a:lnTo>
                  <a:pt x="1962226" y="625792"/>
                </a:lnTo>
                <a:lnTo>
                  <a:pt x="1962226" y="125158"/>
                </a:lnTo>
                <a:lnTo>
                  <a:pt x="2012537" y="118822"/>
                </a:lnTo>
                <a:lnTo>
                  <a:pt x="2062849" y="112650"/>
                </a:lnTo>
                <a:lnTo>
                  <a:pt x="2113161" y="106643"/>
                </a:lnTo>
                <a:lnTo>
                  <a:pt x="2163473" y="100801"/>
                </a:lnTo>
                <a:lnTo>
                  <a:pt x="2213785" y="95123"/>
                </a:lnTo>
                <a:lnTo>
                  <a:pt x="2264097" y="89610"/>
                </a:lnTo>
                <a:lnTo>
                  <a:pt x="2314409" y="84261"/>
                </a:lnTo>
                <a:lnTo>
                  <a:pt x="2364722" y="79077"/>
                </a:lnTo>
                <a:lnTo>
                  <a:pt x="2415034" y="74058"/>
                </a:lnTo>
                <a:lnTo>
                  <a:pt x="2465347" y="69203"/>
                </a:lnTo>
                <a:lnTo>
                  <a:pt x="2515659" y="64512"/>
                </a:lnTo>
                <a:lnTo>
                  <a:pt x="2565972" y="59987"/>
                </a:lnTo>
                <a:lnTo>
                  <a:pt x="2616285" y="55625"/>
                </a:lnTo>
                <a:lnTo>
                  <a:pt x="2666598" y="51429"/>
                </a:lnTo>
                <a:lnTo>
                  <a:pt x="2716911" y="47397"/>
                </a:lnTo>
                <a:lnTo>
                  <a:pt x="2767224" y="43529"/>
                </a:lnTo>
                <a:lnTo>
                  <a:pt x="2817537" y="39826"/>
                </a:lnTo>
                <a:lnTo>
                  <a:pt x="2867851" y="36288"/>
                </a:lnTo>
                <a:lnTo>
                  <a:pt x="2918164" y="32914"/>
                </a:lnTo>
                <a:lnTo>
                  <a:pt x="2968477" y="29705"/>
                </a:lnTo>
                <a:lnTo>
                  <a:pt x="3018791" y="26660"/>
                </a:lnTo>
                <a:lnTo>
                  <a:pt x="3069104" y="23780"/>
                </a:lnTo>
                <a:lnTo>
                  <a:pt x="3119418" y="21065"/>
                </a:lnTo>
                <a:lnTo>
                  <a:pt x="3169731" y="18514"/>
                </a:lnTo>
                <a:lnTo>
                  <a:pt x="3220045" y="16128"/>
                </a:lnTo>
                <a:lnTo>
                  <a:pt x="3270359" y="13906"/>
                </a:lnTo>
                <a:lnTo>
                  <a:pt x="3320672" y="11849"/>
                </a:lnTo>
                <a:lnTo>
                  <a:pt x="3370986" y="9956"/>
                </a:lnTo>
                <a:lnTo>
                  <a:pt x="3421300" y="8228"/>
                </a:lnTo>
                <a:lnTo>
                  <a:pt x="3471614" y="6665"/>
                </a:lnTo>
                <a:lnTo>
                  <a:pt x="3521928" y="5266"/>
                </a:lnTo>
                <a:lnTo>
                  <a:pt x="3572242" y="4032"/>
                </a:lnTo>
                <a:lnTo>
                  <a:pt x="3622555" y="2962"/>
                </a:lnTo>
                <a:lnTo>
                  <a:pt x="3672869" y="2057"/>
                </a:lnTo>
                <a:lnTo>
                  <a:pt x="3723183" y="1316"/>
                </a:lnTo>
                <a:lnTo>
                  <a:pt x="3773497" y="740"/>
                </a:lnTo>
                <a:lnTo>
                  <a:pt x="3823811" y="329"/>
                </a:lnTo>
                <a:lnTo>
                  <a:pt x="3874125" y="82"/>
                </a:lnTo>
                <a:lnTo>
                  <a:pt x="3924439" y="0"/>
                </a:lnTo>
                <a:lnTo>
                  <a:pt x="3974753" y="82"/>
                </a:lnTo>
                <a:lnTo>
                  <a:pt x="4025067" y="329"/>
                </a:lnTo>
                <a:lnTo>
                  <a:pt x="4075381" y="740"/>
                </a:lnTo>
                <a:lnTo>
                  <a:pt x="4125695" y="1316"/>
                </a:lnTo>
                <a:lnTo>
                  <a:pt x="4176009" y="2057"/>
                </a:lnTo>
                <a:lnTo>
                  <a:pt x="4226323" y="2962"/>
                </a:lnTo>
                <a:lnTo>
                  <a:pt x="4276637" y="4032"/>
                </a:lnTo>
                <a:lnTo>
                  <a:pt x="4326951" y="5266"/>
                </a:lnTo>
                <a:lnTo>
                  <a:pt x="4377265" y="6665"/>
                </a:lnTo>
                <a:lnTo>
                  <a:pt x="4427578" y="8228"/>
                </a:lnTo>
                <a:lnTo>
                  <a:pt x="4477892" y="9956"/>
                </a:lnTo>
                <a:lnTo>
                  <a:pt x="4528206" y="11849"/>
                </a:lnTo>
                <a:lnTo>
                  <a:pt x="4578520" y="13906"/>
                </a:lnTo>
                <a:lnTo>
                  <a:pt x="4628833" y="16128"/>
                </a:lnTo>
                <a:lnTo>
                  <a:pt x="4679147" y="18514"/>
                </a:lnTo>
                <a:lnTo>
                  <a:pt x="4729461" y="21065"/>
                </a:lnTo>
                <a:lnTo>
                  <a:pt x="4779774" y="23780"/>
                </a:lnTo>
                <a:lnTo>
                  <a:pt x="4830088" y="26660"/>
                </a:lnTo>
                <a:lnTo>
                  <a:pt x="4880401" y="29705"/>
                </a:lnTo>
                <a:lnTo>
                  <a:pt x="4930715" y="32914"/>
                </a:lnTo>
                <a:lnTo>
                  <a:pt x="4981028" y="36288"/>
                </a:lnTo>
                <a:lnTo>
                  <a:pt x="5031341" y="39826"/>
                </a:lnTo>
                <a:lnTo>
                  <a:pt x="5081654" y="43529"/>
                </a:lnTo>
                <a:lnTo>
                  <a:pt x="5131967" y="47397"/>
                </a:lnTo>
                <a:lnTo>
                  <a:pt x="5182280" y="51429"/>
                </a:lnTo>
                <a:lnTo>
                  <a:pt x="5232593" y="55625"/>
                </a:lnTo>
                <a:lnTo>
                  <a:pt x="5282906" y="59987"/>
                </a:lnTo>
                <a:lnTo>
                  <a:pt x="5333219" y="64512"/>
                </a:lnTo>
                <a:lnTo>
                  <a:pt x="5383532" y="69203"/>
                </a:lnTo>
                <a:lnTo>
                  <a:pt x="5433844" y="74058"/>
                </a:lnTo>
                <a:lnTo>
                  <a:pt x="5484157" y="79077"/>
                </a:lnTo>
                <a:lnTo>
                  <a:pt x="5534469" y="84261"/>
                </a:lnTo>
                <a:lnTo>
                  <a:pt x="5584781" y="89610"/>
                </a:lnTo>
                <a:lnTo>
                  <a:pt x="5635094" y="95123"/>
                </a:lnTo>
                <a:lnTo>
                  <a:pt x="5685406" y="100801"/>
                </a:lnTo>
                <a:lnTo>
                  <a:pt x="5735718" y="106643"/>
                </a:lnTo>
                <a:lnTo>
                  <a:pt x="5786029" y="112650"/>
                </a:lnTo>
                <a:lnTo>
                  <a:pt x="5836341" y="118822"/>
                </a:lnTo>
                <a:lnTo>
                  <a:pt x="5886653" y="125158"/>
                </a:lnTo>
                <a:lnTo>
                  <a:pt x="5886653" y="625792"/>
                </a:lnTo>
                <a:lnTo>
                  <a:pt x="5936964" y="632293"/>
                </a:lnTo>
                <a:lnTo>
                  <a:pt x="5987276" y="638957"/>
                </a:lnTo>
                <a:lnTo>
                  <a:pt x="6037587" y="645787"/>
                </a:lnTo>
                <a:lnTo>
                  <a:pt x="6087899" y="652780"/>
                </a:lnTo>
                <a:lnTo>
                  <a:pt x="6138211" y="659938"/>
                </a:lnTo>
                <a:lnTo>
                  <a:pt x="6188522" y="667261"/>
                </a:lnTo>
                <a:lnTo>
                  <a:pt x="6238834" y="674747"/>
                </a:lnTo>
                <a:lnTo>
                  <a:pt x="6289146" y="682399"/>
                </a:lnTo>
                <a:lnTo>
                  <a:pt x="6339458" y="690214"/>
                </a:lnTo>
                <a:lnTo>
                  <a:pt x="6389770" y="698194"/>
                </a:lnTo>
                <a:lnTo>
                  <a:pt x="6440082" y="706339"/>
                </a:lnTo>
                <a:lnTo>
                  <a:pt x="6490395" y="714648"/>
                </a:lnTo>
                <a:lnTo>
                  <a:pt x="6540707" y="723121"/>
                </a:lnTo>
                <a:lnTo>
                  <a:pt x="6591020" y="731759"/>
                </a:lnTo>
                <a:lnTo>
                  <a:pt x="6641333" y="740561"/>
                </a:lnTo>
                <a:lnTo>
                  <a:pt x="6691646" y="749528"/>
                </a:lnTo>
                <a:lnTo>
                  <a:pt x="6741959" y="758660"/>
                </a:lnTo>
                <a:lnTo>
                  <a:pt x="6792273" y="767956"/>
                </a:lnTo>
                <a:lnTo>
                  <a:pt x="6842587" y="777416"/>
                </a:lnTo>
                <a:lnTo>
                  <a:pt x="6892901" y="787042"/>
                </a:lnTo>
                <a:lnTo>
                  <a:pt x="6943215" y="796831"/>
                </a:lnTo>
                <a:lnTo>
                  <a:pt x="6993529" y="806786"/>
                </a:lnTo>
                <a:lnTo>
                  <a:pt x="7043844" y="816904"/>
                </a:lnTo>
                <a:lnTo>
                  <a:pt x="7094159" y="827188"/>
                </a:lnTo>
                <a:lnTo>
                  <a:pt x="7144475" y="837636"/>
                </a:lnTo>
                <a:lnTo>
                  <a:pt x="7194790" y="848249"/>
                </a:lnTo>
                <a:lnTo>
                  <a:pt x="7245106" y="859026"/>
                </a:lnTo>
                <a:lnTo>
                  <a:pt x="7295423" y="869969"/>
                </a:lnTo>
                <a:lnTo>
                  <a:pt x="7345740" y="881075"/>
                </a:lnTo>
                <a:lnTo>
                  <a:pt x="7396057" y="892347"/>
                </a:lnTo>
                <a:lnTo>
                  <a:pt x="7446374" y="903783"/>
                </a:lnTo>
                <a:lnTo>
                  <a:pt x="7496692" y="915384"/>
                </a:lnTo>
                <a:lnTo>
                  <a:pt x="7547010" y="927150"/>
                </a:lnTo>
                <a:lnTo>
                  <a:pt x="7597329" y="939080"/>
                </a:lnTo>
                <a:lnTo>
                  <a:pt x="7647648" y="951175"/>
                </a:lnTo>
                <a:lnTo>
                  <a:pt x="7697968" y="963435"/>
                </a:lnTo>
                <a:lnTo>
                  <a:pt x="7748288" y="975860"/>
                </a:lnTo>
                <a:lnTo>
                  <a:pt x="7798609" y="988450"/>
                </a:lnTo>
                <a:lnTo>
                  <a:pt x="7848930" y="1001204"/>
                </a:lnTo>
                <a:lnTo>
                  <a:pt x="6867728" y="2284031"/>
                </a:lnTo>
                <a:lnTo>
                  <a:pt x="7848930" y="4005008"/>
                </a:lnTo>
                <a:lnTo>
                  <a:pt x="7799038" y="3992361"/>
                </a:lnTo>
                <a:lnTo>
                  <a:pt x="7749147" y="3979876"/>
                </a:lnTo>
                <a:lnTo>
                  <a:pt x="7699256" y="3967552"/>
                </a:lnTo>
                <a:lnTo>
                  <a:pt x="7649365" y="3955390"/>
                </a:lnTo>
                <a:lnTo>
                  <a:pt x="7599474" y="3943390"/>
                </a:lnTo>
                <a:lnTo>
                  <a:pt x="7549584" y="3931552"/>
                </a:lnTo>
                <a:lnTo>
                  <a:pt x="7499693" y="3919876"/>
                </a:lnTo>
                <a:lnTo>
                  <a:pt x="7449803" y="3908361"/>
                </a:lnTo>
                <a:lnTo>
                  <a:pt x="7399913" y="3897009"/>
                </a:lnTo>
                <a:lnTo>
                  <a:pt x="7350024" y="3885818"/>
                </a:lnTo>
                <a:lnTo>
                  <a:pt x="7300134" y="3874789"/>
                </a:lnTo>
                <a:lnTo>
                  <a:pt x="7250245" y="3863921"/>
                </a:lnTo>
                <a:lnTo>
                  <a:pt x="7200356" y="3853216"/>
                </a:lnTo>
                <a:lnTo>
                  <a:pt x="7150467" y="3842672"/>
                </a:lnTo>
                <a:lnTo>
                  <a:pt x="7100578" y="3832290"/>
                </a:lnTo>
                <a:lnTo>
                  <a:pt x="7050689" y="3822070"/>
                </a:lnTo>
                <a:lnTo>
                  <a:pt x="7000801" y="3812011"/>
                </a:lnTo>
                <a:lnTo>
                  <a:pt x="6950912" y="3802115"/>
                </a:lnTo>
                <a:lnTo>
                  <a:pt x="6901024" y="3792380"/>
                </a:lnTo>
                <a:lnTo>
                  <a:pt x="6851136" y="3782807"/>
                </a:lnTo>
                <a:lnTo>
                  <a:pt x="6801248" y="3773396"/>
                </a:lnTo>
                <a:lnTo>
                  <a:pt x="6751360" y="3764146"/>
                </a:lnTo>
                <a:lnTo>
                  <a:pt x="6701473" y="3755059"/>
                </a:lnTo>
                <a:lnTo>
                  <a:pt x="6651585" y="3746133"/>
                </a:lnTo>
                <a:lnTo>
                  <a:pt x="6601698" y="3737369"/>
                </a:lnTo>
                <a:lnTo>
                  <a:pt x="6551811" y="3728767"/>
                </a:lnTo>
                <a:lnTo>
                  <a:pt x="6501923" y="3720326"/>
                </a:lnTo>
                <a:lnTo>
                  <a:pt x="6452036" y="3712048"/>
                </a:lnTo>
                <a:lnTo>
                  <a:pt x="6402149" y="3703931"/>
                </a:lnTo>
                <a:lnTo>
                  <a:pt x="6352263" y="3695976"/>
                </a:lnTo>
                <a:lnTo>
                  <a:pt x="6302376" y="3688183"/>
                </a:lnTo>
                <a:lnTo>
                  <a:pt x="6252489" y="3680552"/>
                </a:lnTo>
                <a:lnTo>
                  <a:pt x="6202603" y="3673082"/>
                </a:lnTo>
                <a:lnTo>
                  <a:pt x="6152717" y="3665774"/>
                </a:lnTo>
                <a:lnTo>
                  <a:pt x="6102830" y="3658628"/>
                </a:lnTo>
                <a:lnTo>
                  <a:pt x="6052944" y="3651644"/>
                </a:lnTo>
                <a:lnTo>
                  <a:pt x="6003058" y="3644822"/>
                </a:lnTo>
                <a:lnTo>
                  <a:pt x="5953172" y="3638161"/>
                </a:lnTo>
                <a:lnTo>
                  <a:pt x="5903286" y="3631662"/>
                </a:lnTo>
                <a:lnTo>
                  <a:pt x="5853400" y="3625325"/>
                </a:lnTo>
                <a:lnTo>
                  <a:pt x="5803514" y="3619150"/>
                </a:lnTo>
                <a:lnTo>
                  <a:pt x="5753629" y="3613137"/>
                </a:lnTo>
                <a:lnTo>
                  <a:pt x="5703743" y="3607285"/>
                </a:lnTo>
                <a:lnTo>
                  <a:pt x="5653857" y="3601596"/>
                </a:lnTo>
                <a:lnTo>
                  <a:pt x="5603972" y="3596068"/>
                </a:lnTo>
                <a:lnTo>
                  <a:pt x="5554086" y="3590702"/>
                </a:lnTo>
                <a:lnTo>
                  <a:pt x="5504201" y="3585497"/>
                </a:lnTo>
                <a:lnTo>
                  <a:pt x="5454315" y="3580455"/>
                </a:lnTo>
                <a:lnTo>
                  <a:pt x="5404430" y="3575574"/>
                </a:lnTo>
                <a:lnTo>
                  <a:pt x="5354545" y="3570855"/>
                </a:lnTo>
                <a:lnTo>
                  <a:pt x="5304659" y="3566298"/>
                </a:lnTo>
                <a:lnTo>
                  <a:pt x="5254774" y="3561903"/>
                </a:lnTo>
                <a:lnTo>
                  <a:pt x="5204889" y="3557669"/>
                </a:lnTo>
                <a:lnTo>
                  <a:pt x="5155004" y="3553598"/>
                </a:lnTo>
                <a:lnTo>
                  <a:pt x="5105118" y="3549688"/>
                </a:lnTo>
                <a:lnTo>
                  <a:pt x="5055233" y="3545940"/>
                </a:lnTo>
                <a:lnTo>
                  <a:pt x="5005348" y="3542354"/>
                </a:lnTo>
                <a:lnTo>
                  <a:pt x="4955463" y="3538929"/>
                </a:lnTo>
                <a:lnTo>
                  <a:pt x="4905578" y="3535667"/>
                </a:lnTo>
                <a:lnTo>
                  <a:pt x="5886653" y="3128898"/>
                </a:lnTo>
                <a:lnTo>
                  <a:pt x="5836341" y="3122562"/>
                </a:lnTo>
                <a:lnTo>
                  <a:pt x="5786029" y="3116391"/>
                </a:lnTo>
                <a:lnTo>
                  <a:pt x="5735718" y="3110384"/>
                </a:lnTo>
                <a:lnTo>
                  <a:pt x="5685406" y="3104542"/>
                </a:lnTo>
                <a:lnTo>
                  <a:pt x="5635094" y="3098864"/>
                </a:lnTo>
                <a:lnTo>
                  <a:pt x="5584781" y="3093351"/>
                </a:lnTo>
                <a:lnTo>
                  <a:pt x="5534469" y="3088002"/>
                </a:lnTo>
                <a:lnTo>
                  <a:pt x="5484157" y="3082818"/>
                </a:lnTo>
                <a:lnTo>
                  <a:pt x="5433844" y="3077798"/>
                </a:lnTo>
                <a:lnTo>
                  <a:pt x="5383532" y="3072943"/>
                </a:lnTo>
                <a:lnTo>
                  <a:pt x="5333219" y="3068253"/>
                </a:lnTo>
                <a:lnTo>
                  <a:pt x="5282906" y="3063727"/>
                </a:lnTo>
                <a:lnTo>
                  <a:pt x="5232593" y="3059366"/>
                </a:lnTo>
                <a:lnTo>
                  <a:pt x="5182280" y="3055169"/>
                </a:lnTo>
                <a:lnTo>
                  <a:pt x="5131967" y="3051137"/>
                </a:lnTo>
                <a:lnTo>
                  <a:pt x="5081654" y="3047270"/>
                </a:lnTo>
                <a:lnTo>
                  <a:pt x="5031341" y="3043567"/>
                </a:lnTo>
                <a:lnTo>
                  <a:pt x="4981028" y="3040029"/>
                </a:lnTo>
                <a:lnTo>
                  <a:pt x="4930715" y="3036655"/>
                </a:lnTo>
                <a:lnTo>
                  <a:pt x="4880401" y="3033446"/>
                </a:lnTo>
                <a:lnTo>
                  <a:pt x="4830088" y="3030401"/>
                </a:lnTo>
                <a:lnTo>
                  <a:pt x="4779774" y="3027521"/>
                </a:lnTo>
                <a:lnTo>
                  <a:pt x="4729461" y="3024805"/>
                </a:lnTo>
                <a:lnTo>
                  <a:pt x="4679147" y="3022255"/>
                </a:lnTo>
                <a:lnTo>
                  <a:pt x="4628833" y="3019868"/>
                </a:lnTo>
                <a:lnTo>
                  <a:pt x="4578520" y="3017646"/>
                </a:lnTo>
                <a:lnTo>
                  <a:pt x="4528206" y="3015589"/>
                </a:lnTo>
                <a:lnTo>
                  <a:pt x="4477892" y="3013697"/>
                </a:lnTo>
                <a:lnTo>
                  <a:pt x="4427578" y="3011969"/>
                </a:lnTo>
                <a:lnTo>
                  <a:pt x="4377265" y="3010405"/>
                </a:lnTo>
                <a:lnTo>
                  <a:pt x="4326951" y="3009006"/>
                </a:lnTo>
                <a:lnTo>
                  <a:pt x="4276637" y="3007772"/>
                </a:lnTo>
                <a:lnTo>
                  <a:pt x="4226323" y="3006702"/>
                </a:lnTo>
                <a:lnTo>
                  <a:pt x="4176009" y="3005797"/>
                </a:lnTo>
                <a:lnTo>
                  <a:pt x="4125695" y="3005057"/>
                </a:lnTo>
                <a:lnTo>
                  <a:pt x="4075381" y="3004481"/>
                </a:lnTo>
                <a:lnTo>
                  <a:pt x="4025067" y="3004069"/>
                </a:lnTo>
                <a:lnTo>
                  <a:pt x="3974753" y="3003822"/>
                </a:lnTo>
                <a:lnTo>
                  <a:pt x="3924439" y="3003740"/>
                </a:lnTo>
                <a:lnTo>
                  <a:pt x="3874125" y="3003822"/>
                </a:lnTo>
                <a:lnTo>
                  <a:pt x="3823811" y="3004069"/>
                </a:lnTo>
                <a:lnTo>
                  <a:pt x="3773497" y="3004481"/>
                </a:lnTo>
                <a:lnTo>
                  <a:pt x="3723183" y="3005057"/>
                </a:lnTo>
                <a:lnTo>
                  <a:pt x="3672869" y="3005797"/>
                </a:lnTo>
                <a:lnTo>
                  <a:pt x="3622555" y="3006702"/>
                </a:lnTo>
                <a:lnTo>
                  <a:pt x="3572242" y="3007772"/>
                </a:lnTo>
                <a:lnTo>
                  <a:pt x="3521928" y="3009006"/>
                </a:lnTo>
                <a:lnTo>
                  <a:pt x="3471614" y="3010405"/>
                </a:lnTo>
                <a:lnTo>
                  <a:pt x="3421300" y="3011969"/>
                </a:lnTo>
                <a:lnTo>
                  <a:pt x="3370986" y="3013697"/>
                </a:lnTo>
                <a:lnTo>
                  <a:pt x="3320672" y="3015589"/>
                </a:lnTo>
                <a:lnTo>
                  <a:pt x="3270359" y="3017646"/>
                </a:lnTo>
                <a:lnTo>
                  <a:pt x="3220045" y="3019868"/>
                </a:lnTo>
                <a:lnTo>
                  <a:pt x="3169731" y="3022255"/>
                </a:lnTo>
                <a:lnTo>
                  <a:pt x="3119418" y="3024805"/>
                </a:lnTo>
                <a:lnTo>
                  <a:pt x="3069104" y="3027521"/>
                </a:lnTo>
                <a:lnTo>
                  <a:pt x="3018791" y="3030401"/>
                </a:lnTo>
                <a:lnTo>
                  <a:pt x="2968477" y="3033446"/>
                </a:lnTo>
                <a:lnTo>
                  <a:pt x="2918164" y="3036655"/>
                </a:lnTo>
                <a:lnTo>
                  <a:pt x="2867851" y="3040029"/>
                </a:lnTo>
                <a:lnTo>
                  <a:pt x="2817537" y="3043567"/>
                </a:lnTo>
                <a:lnTo>
                  <a:pt x="2767224" y="3047270"/>
                </a:lnTo>
                <a:lnTo>
                  <a:pt x="2716911" y="3051137"/>
                </a:lnTo>
                <a:lnTo>
                  <a:pt x="2666598" y="3055169"/>
                </a:lnTo>
                <a:lnTo>
                  <a:pt x="2616285" y="3059366"/>
                </a:lnTo>
                <a:lnTo>
                  <a:pt x="2565972" y="3063727"/>
                </a:lnTo>
                <a:lnTo>
                  <a:pt x="2515659" y="3068253"/>
                </a:lnTo>
                <a:lnTo>
                  <a:pt x="2465347" y="3072943"/>
                </a:lnTo>
                <a:lnTo>
                  <a:pt x="2415034" y="3077798"/>
                </a:lnTo>
                <a:lnTo>
                  <a:pt x="2364722" y="3082818"/>
                </a:lnTo>
                <a:lnTo>
                  <a:pt x="2314409" y="3088002"/>
                </a:lnTo>
                <a:lnTo>
                  <a:pt x="2264097" y="3093351"/>
                </a:lnTo>
                <a:lnTo>
                  <a:pt x="2213785" y="3098864"/>
                </a:lnTo>
                <a:lnTo>
                  <a:pt x="2163473" y="3104542"/>
                </a:lnTo>
                <a:lnTo>
                  <a:pt x="2113161" y="3110384"/>
                </a:lnTo>
                <a:lnTo>
                  <a:pt x="2062849" y="3116391"/>
                </a:lnTo>
                <a:lnTo>
                  <a:pt x="2012537" y="3122562"/>
                </a:lnTo>
                <a:lnTo>
                  <a:pt x="1962226" y="3128898"/>
                </a:lnTo>
                <a:lnTo>
                  <a:pt x="2943301" y="3535667"/>
                </a:lnTo>
                <a:lnTo>
                  <a:pt x="2893416" y="3538929"/>
                </a:lnTo>
                <a:lnTo>
                  <a:pt x="2843530" y="3542354"/>
                </a:lnTo>
                <a:lnTo>
                  <a:pt x="2793645" y="3545940"/>
                </a:lnTo>
                <a:lnTo>
                  <a:pt x="2743760" y="3549688"/>
                </a:lnTo>
                <a:lnTo>
                  <a:pt x="2693875" y="3553598"/>
                </a:lnTo>
                <a:lnTo>
                  <a:pt x="2643990" y="3557669"/>
                </a:lnTo>
                <a:lnTo>
                  <a:pt x="2594104" y="3561903"/>
                </a:lnTo>
                <a:lnTo>
                  <a:pt x="2544219" y="3566298"/>
                </a:lnTo>
                <a:lnTo>
                  <a:pt x="2494334" y="3570855"/>
                </a:lnTo>
                <a:lnTo>
                  <a:pt x="2444449" y="3575574"/>
                </a:lnTo>
                <a:lnTo>
                  <a:pt x="2394563" y="3580455"/>
                </a:lnTo>
                <a:lnTo>
                  <a:pt x="2344678" y="3585497"/>
                </a:lnTo>
                <a:lnTo>
                  <a:pt x="2294793" y="3590702"/>
                </a:lnTo>
                <a:lnTo>
                  <a:pt x="2244907" y="3596068"/>
                </a:lnTo>
                <a:lnTo>
                  <a:pt x="2195022" y="3601596"/>
                </a:lnTo>
                <a:lnTo>
                  <a:pt x="2145136" y="3607285"/>
                </a:lnTo>
                <a:lnTo>
                  <a:pt x="2095251" y="3613137"/>
                </a:lnTo>
                <a:lnTo>
                  <a:pt x="2045365" y="3619150"/>
                </a:lnTo>
                <a:lnTo>
                  <a:pt x="1995480" y="3625325"/>
                </a:lnTo>
                <a:lnTo>
                  <a:pt x="1945594" y="3631662"/>
                </a:lnTo>
                <a:lnTo>
                  <a:pt x="1895709" y="3638161"/>
                </a:lnTo>
                <a:lnTo>
                  <a:pt x="1845823" y="3644822"/>
                </a:lnTo>
                <a:lnTo>
                  <a:pt x="1795937" y="3651644"/>
                </a:lnTo>
                <a:lnTo>
                  <a:pt x="1746052" y="3658628"/>
                </a:lnTo>
                <a:lnTo>
                  <a:pt x="1696166" y="3665774"/>
                </a:lnTo>
                <a:lnTo>
                  <a:pt x="1646280" y="3673082"/>
                </a:lnTo>
                <a:lnTo>
                  <a:pt x="1596394" y="3680552"/>
                </a:lnTo>
                <a:lnTo>
                  <a:pt x="1546508" y="3688183"/>
                </a:lnTo>
                <a:lnTo>
                  <a:pt x="1496622" y="3695976"/>
                </a:lnTo>
                <a:lnTo>
                  <a:pt x="1446736" y="3703931"/>
                </a:lnTo>
                <a:lnTo>
                  <a:pt x="1396849" y="3712048"/>
                </a:lnTo>
                <a:lnTo>
                  <a:pt x="1346963" y="3720326"/>
                </a:lnTo>
                <a:lnTo>
                  <a:pt x="1297077" y="3728767"/>
                </a:lnTo>
                <a:lnTo>
                  <a:pt x="1247190" y="3737369"/>
                </a:lnTo>
                <a:lnTo>
                  <a:pt x="1197304" y="3746133"/>
                </a:lnTo>
                <a:lnTo>
                  <a:pt x="1147417" y="3755059"/>
                </a:lnTo>
                <a:lnTo>
                  <a:pt x="1097531" y="3764146"/>
                </a:lnTo>
                <a:lnTo>
                  <a:pt x="1047644" y="3773396"/>
                </a:lnTo>
                <a:lnTo>
                  <a:pt x="997757" y="3782807"/>
                </a:lnTo>
                <a:lnTo>
                  <a:pt x="947870" y="3792380"/>
                </a:lnTo>
                <a:lnTo>
                  <a:pt x="897983" y="3802115"/>
                </a:lnTo>
                <a:lnTo>
                  <a:pt x="848096" y="3812011"/>
                </a:lnTo>
                <a:lnTo>
                  <a:pt x="798209" y="3822070"/>
                </a:lnTo>
                <a:lnTo>
                  <a:pt x="748322" y="3832290"/>
                </a:lnTo>
                <a:lnTo>
                  <a:pt x="698434" y="3842672"/>
                </a:lnTo>
                <a:lnTo>
                  <a:pt x="648547" y="3853216"/>
                </a:lnTo>
                <a:lnTo>
                  <a:pt x="598659" y="3863921"/>
                </a:lnTo>
                <a:lnTo>
                  <a:pt x="548772" y="3874789"/>
                </a:lnTo>
                <a:lnTo>
                  <a:pt x="498884" y="3885818"/>
                </a:lnTo>
                <a:lnTo>
                  <a:pt x="448996" y="3897009"/>
                </a:lnTo>
                <a:lnTo>
                  <a:pt x="399108" y="3908361"/>
                </a:lnTo>
                <a:lnTo>
                  <a:pt x="349220" y="3919876"/>
                </a:lnTo>
                <a:lnTo>
                  <a:pt x="299331" y="3931552"/>
                </a:lnTo>
                <a:lnTo>
                  <a:pt x="249443" y="3943390"/>
                </a:lnTo>
                <a:lnTo>
                  <a:pt x="199555" y="3955390"/>
                </a:lnTo>
                <a:lnTo>
                  <a:pt x="149666" y="3967552"/>
                </a:lnTo>
                <a:lnTo>
                  <a:pt x="99777" y="3979876"/>
                </a:lnTo>
                <a:lnTo>
                  <a:pt x="49888" y="3992361"/>
                </a:lnTo>
                <a:lnTo>
                  <a:pt x="0" y="4005008"/>
                </a:lnTo>
                <a:close/>
              </a:path>
            </a:pathLst>
          </a:custGeom>
          <a:ln w="25399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933826" y="3478784"/>
            <a:ext cx="0" cy="2503170"/>
          </a:xfrm>
          <a:custGeom>
            <a:avLst/>
            <a:gdLst/>
            <a:ahLst/>
            <a:cxnLst/>
            <a:rect l="l" t="t" r="r" b="b"/>
            <a:pathLst>
              <a:path h="2503170">
                <a:moveTo>
                  <a:pt x="0" y="2503106"/>
                </a:moveTo>
                <a:lnTo>
                  <a:pt x="0" y="0"/>
                </a:lnTo>
              </a:path>
            </a:pathLst>
          </a:custGeom>
          <a:ln w="2540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858254" y="3478784"/>
            <a:ext cx="0" cy="2503170"/>
          </a:xfrm>
          <a:custGeom>
            <a:avLst/>
            <a:gdLst/>
            <a:ahLst/>
            <a:cxnLst/>
            <a:rect l="l" t="t" r="r" b="b"/>
            <a:pathLst>
              <a:path h="2503170">
                <a:moveTo>
                  <a:pt x="0" y="0"/>
                </a:moveTo>
                <a:lnTo>
                  <a:pt x="0" y="2503106"/>
                </a:lnTo>
              </a:path>
            </a:pathLst>
          </a:custGeom>
          <a:ln w="2540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914902" y="5888024"/>
            <a:ext cx="0" cy="501015"/>
          </a:xfrm>
          <a:custGeom>
            <a:avLst/>
            <a:gdLst/>
            <a:ahLst/>
            <a:cxnLst/>
            <a:rect l="l" t="t" r="r" b="b"/>
            <a:pathLst>
              <a:path h="501014">
                <a:moveTo>
                  <a:pt x="0" y="0"/>
                </a:moveTo>
                <a:lnTo>
                  <a:pt x="0" y="500633"/>
                </a:lnTo>
              </a:path>
            </a:pathLst>
          </a:custGeom>
          <a:ln w="2540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877178" y="5888024"/>
            <a:ext cx="0" cy="501015"/>
          </a:xfrm>
          <a:custGeom>
            <a:avLst/>
            <a:gdLst/>
            <a:ahLst/>
            <a:cxnLst/>
            <a:rect l="l" t="t" r="r" b="b"/>
            <a:pathLst>
              <a:path h="501014">
                <a:moveTo>
                  <a:pt x="0" y="500633"/>
                </a:moveTo>
                <a:lnTo>
                  <a:pt x="0" y="0"/>
                </a:lnTo>
              </a:path>
            </a:pathLst>
          </a:custGeom>
          <a:ln w="25400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032251" y="3177540"/>
            <a:ext cx="3726815" cy="2492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spc="-15" dirty="0">
                <a:solidFill>
                  <a:srgbClr val="6F2F9F"/>
                </a:solidFill>
                <a:latin typeface="Arial"/>
                <a:cs typeface="Arial"/>
              </a:rPr>
              <a:t>Целью </a:t>
            </a:r>
            <a:r>
              <a:rPr sz="1800" spc="-5" dirty="0">
                <a:solidFill>
                  <a:srgbClr val="6F2F9F"/>
                </a:solidFill>
                <a:latin typeface="Arial"/>
                <a:cs typeface="Arial"/>
              </a:rPr>
              <a:t>муниципальной</a:t>
            </a:r>
            <a:r>
              <a:rPr sz="1800" spc="5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6F2F9F"/>
                </a:solidFill>
                <a:latin typeface="Arial"/>
                <a:cs typeface="Arial"/>
              </a:rPr>
              <a:t>программы</a:t>
            </a:r>
            <a:endParaRPr sz="1800">
              <a:latin typeface="Arial"/>
              <a:cs typeface="Arial"/>
            </a:endParaRPr>
          </a:p>
          <a:p>
            <a:pPr marL="70485" marR="60960" indent="-2540" algn="ctr">
              <a:lnSpc>
                <a:spcPct val="100000"/>
              </a:lnSpc>
            </a:pPr>
            <a:r>
              <a:rPr sz="1800" spc="-10" dirty="0">
                <a:solidFill>
                  <a:srgbClr val="6F2F9F"/>
                </a:solidFill>
                <a:latin typeface="Arial"/>
                <a:cs typeface="Arial"/>
              </a:rPr>
              <a:t>«Обеспечение </a:t>
            </a:r>
            <a:r>
              <a:rPr sz="1800" spc="-5" dirty="0">
                <a:solidFill>
                  <a:srgbClr val="6F2F9F"/>
                </a:solidFill>
                <a:latin typeface="Arial"/>
                <a:cs typeface="Arial"/>
              </a:rPr>
              <a:t>качественными  </a:t>
            </a:r>
            <a:r>
              <a:rPr sz="1800" dirty="0">
                <a:solidFill>
                  <a:srgbClr val="6F2F9F"/>
                </a:solidFill>
                <a:latin typeface="Arial"/>
                <a:cs typeface="Arial"/>
              </a:rPr>
              <a:t>жилищно-коммунальными  </a:t>
            </a:r>
            <a:r>
              <a:rPr sz="1800" spc="-15" dirty="0">
                <a:solidFill>
                  <a:srgbClr val="6F2F9F"/>
                </a:solidFill>
                <a:latin typeface="Arial"/>
                <a:cs typeface="Arial"/>
              </a:rPr>
              <a:t>услугами </a:t>
            </a:r>
            <a:r>
              <a:rPr sz="1800" spc="-10">
                <a:solidFill>
                  <a:srgbClr val="6F2F9F"/>
                </a:solidFill>
                <a:latin typeface="Arial"/>
                <a:cs typeface="Arial"/>
              </a:rPr>
              <a:t>населения  </a:t>
            </a:r>
            <a:r>
              <a:rPr lang="ru-RU" spc="-5" dirty="0" err="1" smtClean="0">
                <a:solidFill>
                  <a:srgbClr val="6F2F9F"/>
                </a:solidFill>
                <a:latin typeface="Arial"/>
                <a:cs typeface="Arial"/>
              </a:rPr>
              <a:t>Селивановского</a:t>
            </a:r>
            <a:r>
              <a:rPr lang="ru-RU" spc="-5" dirty="0" smtClean="0">
                <a:solidFill>
                  <a:srgbClr val="6F2F9F"/>
                </a:solidFill>
                <a:latin typeface="Arial"/>
                <a:cs typeface="Arial"/>
              </a:rPr>
              <a:t> сельского поселения</a:t>
            </a:r>
            <a:r>
              <a:rPr sz="1800" spc="-5" smtClean="0">
                <a:solidFill>
                  <a:srgbClr val="6F2F9F"/>
                </a:solidFill>
                <a:latin typeface="Arial"/>
                <a:cs typeface="Arial"/>
              </a:rPr>
              <a:t>» </a:t>
            </a:r>
            <a:r>
              <a:rPr sz="1800" spc="-20" dirty="0">
                <a:solidFill>
                  <a:srgbClr val="6F2F9F"/>
                </a:solidFill>
                <a:latin typeface="Arial"/>
                <a:cs typeface="Arial"/>
              </a:rPr>
              <a:t>является  </a:t>
            </a:r>
            <a:r>
              <a:rPr sz="1800" spc="-5" dirty="0">
                <a:solidFill>
                  <a:srgbClr val="6F2F9F"/>
                </a:solidFill>
                <a:latin typeface="Arial"/>
                <a:cs typeface="Arial"/>
              </a:rPr>
              <a:t>повышение качества </a:t>
            </a:r>
            <a:r>
              <a:rPr sz="1800" dirty="0">
                <a:solidFill>
                  <a:srgbClr val="6F2F9F"/>
                </a:solidFill>
                <a:latin typeface="Arial"/>
                <a:cs typeface="Arial"/>
              </a:rPr>
              <a:t>и  </a:t>
            </a:r>
            <a:r>
              <a:rPr sz="1800" spc="-5" dirty="0">
                <a:solidFill>
                  <a:srgbClr val="6F2F9F"/>
                </a:solidFill>
                <a:latin typeface="Arial"/>
                <a:cs typeface="Arial"/>
              </a:rPr>
              <a:t>надежности </a:t>
            </a:r>
            <a:r>
              <a:rPr sz="1800" spc="-10" dirty="0">
                <a:solidFill>
                  <a:srgbClr val="6F2F9F"/>
                </a:solidFill>
                <a:latin typeface="Arial"/>
                <a:cs typeface="Arial"/>
              </a:rPr>
              <a:t>предоставления  </a:t>
            </a:r>
            <a:r>
              <a:rPr sz="1800" dirty="0">
                <a:solidFill>
                  <a:srgbClr val="6F2F9F"/>
                </a:solidFill>
                <a:latin typeface="Arial"/>
                <a:cs typeface="Arial"/>
              </a:rPr>
              <a:t>жилищно-коммунальных </a:t>
            </a:r>
            <a:r>
              <a:rPr sz="1800" spc="-15">
                <a:solidFill>
                  <a:srgbClr val="6F2F9F"/>
                </a:solidFill>
                <a:latin typeface="Arial"/>
                <a:cs typeface="Arial"/>
              </a:rPr>
              <a:t>услуг  </a:t>
            </a:r>
            <a:r>
              <a:rPr sz="1800" spc="-10" smtClean="0">
                <a:solidFill>
                  <a:srgbClr val="6F2F9F"/>
                </a:solidFill>
                <a:latin typeface="Arial"/>
                <a:cs typeface="Arial"/>
              </a:rPr>
              <a:t>населению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12179" y="1196721"/>
            <a:ext cx="432434" cy="1598930"/>
          </a:xfrm>
          <a:custGeom>
            <a:avLst/>
            <a:gdLst/>
            <a:ahLst/>
            <a:cxnLst/>
            <a:rect l="l" t="t" r="r" b="b"/>
            <a:pathLst>
              <a:path w="432435" h="1598930">
                <a:moveTo>
                  <a:pt x="432054" y="1382776"/>
                </a:moveTo>
                <a:lnTo>
                  <a:pt x="0" y="1382776"/>
                </a:lnTo>
                <a:lnTo>
                  <a:pt x="216027" y="1598802"/>
                </a:lnTo>
                <a:lnTo>
                  <a:pt x="432054" y="1382776"/>
                </a:lnTo>
                <a:close/>
              </a:path>
              <a:path w="432435" h="1598930">
                <a:moveTo>
                  <a:pt x="323977" y="0"/>
                </a:moveTo>
                <a:lnTo>
                  <a:pt x="107950" y="0"/>
                </a:lnTo>
                <a:lnTo>
                  <a:pt x="107950" y="1382776"/>
                </a:lnTo>
                <a:lnTo>
                  <a:pt x="323977" y="1382776"/>
                </a:lnTo>
                <a:lnTo>
                  <a:pt x="323977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12179" y="1196721"/>
            <a:ext cx="432434" cy="1598930"/>
          </a:xfrm>
          <a:custGeom>
            <a:avLst/>
            <a:gdLst/>
            <a:ahLst/>
            <a:cxnLst/>
            <a:rect l="l" t="t" r="r" b="b"/>
            <a:pathLst>
              <a:path w="432435" h="1598930">
                <a:moveTo>
                  <a:pt x="323977" y="0"/>
                </a:moveTo>
                <a:lnTo>
                  <a:pt x="323977" y="1382776"/>
                </a:lnTo>
                <a:lnTo>
                  <a:pt x="432054" y="1382776"/>
                </a:lnTo>
                <a:lnTo>
                  <a:pt x="216027" y="1598802"/>
                </a:lnTo>
                <a:lnTo>
                  <a:pt x="0" y="1382776"/>
                </a:lnTo>
                <a:lnTo>
                  <a:pt x="107950" y="1382776"/>
                </a:lnTo>
                <a:lnTo>
                  <a:pt x="107950" y="0"/>
                </a:lnTo>
                <a:lnTo>
                  <a:pt x="323977" y="0"/>
                </a:lnTo>
                <a:close/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491865" y="1196721"/>
            <a:ext cx="432434" cy="1598930"/>
          </a:xfrm>
          <a:custGeom>
            <a:avLst/>
            <a:gdLst/>
            <a:ahLst/>
            <a:cxnLst/>
            <a:rect l="l" t="t" r="r" b="b"/>
            <a:pathLst>
              <a:path w="432435" h="1598930">
                <a:moveTo>
                  <a:pt x="432054" y="1382776"/>
                </a:moveTo>
                <a:lnTo>
                  <a:pt x="0" y="1382776"/>
                </a:lnTo>
                <a:lnTo>
                  <a:pt x="216026" y="1598802"/>
                </a:lnTo>
                <a:lnTo>
                  <a:pt x="432054" y="1382776"/>
                </a:lnTo>
                <a:close/>
              </a:path>
              <a:path w="432435" h="1598930">
                <a:moveTo>
                  <a:pt x="324104" y="0"/>
                </a:moveTo>
                <a:lnTo>
                  <a:pt x="108076" y="0"/>
                </a:lnTo>
                <a:lnTo>
                  <a:pt x="108076" y="1382776"/>
                </a:lnTo>
                <a:lnTo>
                  <a:pt x="324104" y="1382776"/>
                </a:lnTo>
                <a:lnTo>
                  <a:pt x="324104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491865" y="1196721"/>
            <a:ext cx="432434" cy="1598930"/>
          </a:xfrm>
          <a:custGeom>
            <a:avLst/>
            <a:gdLst/>
            <a:ahLst/>
            <a:cxnLst/>
            <a:rect l="l" t="t" r="r" b="b"/>
            <a:pathLst>
              <a:path w="432435" h="1598930">
                <a:moveTo>
                  <a:pt x="324104" y="0"/>
                </a:moveTo>
                <a:lnTo>
                  <a:pt x="324104" y="1382776"/>
                </a:lnTo>
                <a:lnTo>
                  <a:pt x="432054" y="1382776"/>
                </a:lnTo>
                <a:lnTo>
                  <a:pt x="216026" y="1598802"/>
                </a:lnTo>
                <a:lnTo>
                  <a:pt x="0" y="1382776"/>
                </a:lnTo>
                <a:lnTo>
                  <a:pt x="108076" y="1382776"/>
                </a:lnTo>
                <a:lnTo>
                  <a:pt x="108076" y="0"/>
                </a:lnTo>
                <a:lnTo>
                  <a:pt x="324104" y="0"/>
                </a:lnTo>
                <a:close/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483739" y="692658"/>
            <a:ext cx="4968875" cy="648335"/>
          </a:xfrm>
          <a:custGeom>
            <a:avLst/>
            <a:gdLst/>
            <a:ahLst/>
            <a:cxnLst/>
            <a:rect l="l" t="t" r="r" b="b"/>
            <a:pathLst>
              <a:path w="4968875" h="648335">
                <a:moveTo>
                  <a:pt x="4860544" y="0"/>
                </a:moveTo>
                <a:lnTo>
                  <a:pt x="108077" y="0"/>
                </a:lnTo>
                <a:lnTo>
                  <a:pt x="66008" y="8493"/>
                </a:lnTo>
                <a:lnTo>
                  <a:pt x="31654" y="31654"/>
                </a:lnTo>
                <a:lnTo>
                  <a:pt x="8493" y="66008"/>
                </a:lnTo>
                <a:lnTo>
                  <a:pt x="0" y="108076"/>
                </a:lnTo>
                <a:lnTo>
                  <a:pt x="0" y="540130"/>
                </a:lnTo>
                <a:lnTo>
                  <a:pt x="8493" y="582126"/>
                </a:lnTo>
                <a:lnTo>
                  <a:pt x="31654" y="616442"/>
                </a:lnTo>
                <a:lnTo>
                  <a:pt x="66008" y="639589"/>
                </a:lnTo>
                <a:lnTo>
                  <a:pt x="108077" y="648080"/>
                </a:lnTo>
                <a:lnTo>
                  <a:pt x="4860544" y="648080"/>
                </a:lnTo>
                <a:lnTo>
                  <a:pt x="4902612" y="639589"/>
                </a:lnTo>
                <a:lnTo>
                  <a:pt x="4936966" y="616442"/>
                </a:lnTo>
                <a:lnTo>
                  <a:pt x="4960127" y="582126"/>
                </a:lnTo>
                <a:lnTo>
                  <a:pt x="4968620" y="540130"/>
                </a:lnTo>
                <a:lnTo>
                  <a:pt x="4968620" y="108076"/>
                </a:lnTo>
                <a:lnTo>
                  <a:pt x="4960127" y="66008"/>
                </a:lnTo>
                <a:lnTo>
                  <a:pt x="4936966" y="31654"/>
                </a:lnTo>
                <a:lnTo>
                  <a:pt x="4902612" y="8493"/>
                </a:lnTo>
                <a:lnTo>
                  <a:pt x="4860544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pPr algn="ctr"/>
            <a:r>
              <a:rPr lang="ru-RU" sz="1800" spc="-10" dirty="0" smtClean="0">
                <a:solidFill>
                  <a:schemeClr val="tx1"/>
                </a:solidFill>
              </a:rPr>
              <a:t>Задачи </a:t>
            </a:r>
            <a:r>
              <a:rPr lang="ru-RU" sz="1800" spc="-5" dirty="0" smtClean="0">
                <a:solidFill>
                  <a:schemeClr val="tx1"/>
                </a:solidFill>
              </a:rPr>
              <a:t>муниципальной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spc="-5" dirty="0" smtClean="0">
                <a:solidFill>
                  <a:schemeClr val="tx1"/>
                </a:solidFill>
              </a:rPr>
              <a:t>программы</a:t>
            </a:r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83739" y="692658"/>
            <a:ext cx="4968875" cy="648335"/>
          </a:xfrm>
          <a:custGeom>
            <a:avLst/>
            <a:gdLst/>
            <a:ahLst/>
            <a:cxnLst/>
            <a:rect l="l" t="t" r="r" b="b"/>
            <a:pathLst>
              <a:path w="4968875" h="648335">
                <a:moveTo>
                  <a:pt x="0" y="108076"/>
                </a:moveTo>
                <a:lnTo>
                  <a:pt x="8493" y="66008"/>
                </a:lnTo>
                <a:lnTo>
                  <a:pt x="31654" y="31654"/>
                </a:lnTo>
                <a:lnTo>
                  <a:pt x="66008" y="8493"/>
                </a:lnTo>
                <a:lnTo>
                  <a:pt x="108077" y="0"/>
                </a:lnTo>
                <a:lnTo>
                  <a:pt x="4860544" y="0"/>
                </a:lnTo>
                <a:lnTo>
                  <a:pt x="4902612" y="8493"/>
                </a:lnTo>
                <a:lnTo>
                  <a:pt x="4936966" y="31654"/>
                </a:lnTo>
                <a:lnTo>
                  <a:pt x="4960127" y="66008"/>
                </a:lnTo>
                <a:lnTo>
                  <a:pt x="4968620" y="108076"/>
                </a:lnTo>
                <a:lnTo>
                  <a:pt x="4968620" y="540130"/>
                </a:lnTo>
                <a:lnTo>
                  <a:pt x="4960127" y="582126"/>
                </a:lnTo>
                <a:lnTo>
                  <a:pt x="4936966" y="616442"/>
                </a:lnTo>
                <a:lnTo>
                  <a:pt x="4902612" y="639589"/>
                </a:lnTo>
                <a:lnTo>
                  <a:pt x="4860544" y="648080"/>
                </a:lnTo>
                <a:lnTo>
                  <a:pt x="108077" y="648080"/>
                </a:lnTo>
                <a:lnTo>
                  <a:pt x="66008" y="639589"/>
                </a:lnTo>
                <a:lnTo>
                  <a:pt x="31654" y="616442"/>
                </a:lnTo>
                <a:lnTo>
                  <a:pt x="8493" y="582126"/>
                </a:lnTo>
                <a:lnTo>
                  <a:pt x="0" y="540130"/>
                </a:lnTo>
                <a:lnTo>
                  <a:pt x="0" y="108076"/>
                </a:lnTo>
                <a:close/>
              </a:path>
            </a:pathLst>
          </a:custGeom>
          <a:ln w="25399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90321" rIns="0" bIns="0" rtlCol="0">
            <a:spAutoFit/>
          </a:bodyPr>
          <a:lstStyle/>
          <a:p>
            <a:pPr marL="2512060">
              <a:lnSpc>
                <a:spcPct val="100000"/>
              </a:lnSpc>
            </a:pPr>
            <a:r>
              <a:rPr sz="1800" spc="-5" smtClean="0">
                <a:solidFill>
                  <a:srgbClr val="FFFFFF"/>
                </a:solidFill>
              </a:rPr>
              <a:t>:</a:t>
            </a:r>
            <a:endParaRPr sz="1800"/>
          </a:p>
        </p:txBody>
      </p:sp>
      <p:sp>
        <p:nvSpPr>
          <p:cNvPr id="9" name="object 9"/>
          <p:cNvSpPr/>
          <p:nvPr/>
        </p:nvSpPr>
        <p:spPr>
          <a:xfrm>
            <a:off x="2411729" y="2924936"/>
            <a:ext cx="2304415" cy="2376805"/>
          </a:xfrm>
          <a:custGeom>
            <a:avLst/>
            <a:gdLst/>
            <a:ahLst/>
            <a:cxnLst/>
            <a:rect l="l" t="t" r="r" b="b"/>
            <a:pathLst>
              <a:path w="2304415" h="2376804">
                <a:moveTo>
                  <a:pt x="1920240" y="0"/>
                </a:moveTo>
                <a:lnTo>
                  <a:pt x="384047" y="0"/>
                </a:lnTo>
                <a:lnTo>
                  <a:pt x="335876" y="2992"/>
                </a:lnTo>
                <a:lnTo>
                  <a:pt x="289489" y="11730"/>
                </a:lnTo>
                <a:lnTo>
                  <a:pt x="245248" y="25852"/>
                </a:lnTo>
                <a:lnTo>
                  <a:pt x="203511" y="44999"/>
                </a:lnTo>
                <a:lnTo>
                  <a:pt x="164639" y="68812"/>
                </a:lnTo>
                <a:lnTo>
                  <a:pt x="128991" y="96929"/>
                </a:lnTo>
                <a:lnTo>
                  <a:pt x="96929" y="128991"/>
                </a:lnTo>
                <a:lnTo>
                  <a:pt x="68812" y="164639"/>
                </a:lnTo>
                <a:lnTo>
                  <a:pt x="44999" y="203511"/>
                </a:lnTo>
                <a:lnTo>
                  <a:pt x="25852" y="245248"/>
                </a:lnTo>
                <a:lnTo>
                  <a:pt x="11730" y="289489"/>
                </a:lnTo>
                <a:lnTo>
                  <a:pt x="2992" y="335876"/>
                </a:lnTo>
                <a:lnTo>
                  <a:pt x="0" y="384048"/>
                </a:lnTo>
                <a:lnTo>
                  <a:pt x="0" y="1992249"/>
                </a:lnTo>
                <a:lnTo>
                  <a:pt x="2992" y="2040420"/>
                </a:lnTo>
                <a:lnTo>
                  <a:pt x="11730" y="2086807"/>
                </a:lnTo>
                <a:lnTo>
                  <a:pt x="25852" y="2131048"/>
                </a:lnTo>
                <a:lnTo>
                  <a:pt x="44999" y="2172785"/>
                </a:lnTo>
                <a:lnTo>
                  <a:pt x="68812" y="2211657"/>
                </a:lnTo>
                <a:lnTo>
                  <a:pt x="96929" y="2247305"/>
                </a:lnTo>
                <a:lnTo>
                  <a:pt x="128991" y="2279367"/>
                </a:lnTo>
                <a:lnTo>
                  <a:pt x="164639" y="2307484"/>
                </a:lnTo>
                <a:lnTo>
                  <a:pt x="203511" y="2331297"/>
                </a:lnTo>
                <a:lnTo>
                  <a:pt x="245248" y="2350444"/>
                </a:lnTo>
                <a:lnTo>
                  <a:pt x="289489" y="2364566"/>
                </a:lnTo>
                <a:lnTo>
                  <a:pt x="335876" y="2373304"/>
                </a:lnTo>
                <a:lnTo>
                  <a:pt x="384047" y="2376297"/>
                </a:lnTo>
                <a:lnTo>
                  <a:pt x="1920240" y="2376297"/>
                </a:lnTo>
                <a:lnTo>
                  <a:pt x="1968411" y="2373304"/>
                </a:lnTo>
                <a:lnTo>
                  <a:pt x="2014798" y="2364566"/>
                </a:lnTo>
                <a:lnTo>
                  <a:pt x="2059039" y="2350444"/>
                </a:lnTo>
                <a:lnTo>
                  <a:pt x="2100776" y="2331297"/>
                </a:lnTo>
                <a:lnTo>
                  <a:pt x="2139648" y="2307484"/>
                </a:lnTo>
                <a:lnTo>
                  <a:pt x="2175296" y="2279367"/>
                </a:lnTo>
                <a:lnTo>
                  <a:pt x="2207358" y="2247305"/>
                </a:lnTo>
                <a:lnTo>
                  <a:pt x="2235475" y="2211657"/>
                </a:lnTo>
                <a:lnTo>
                  <a:pt x="2259288" y="2172785"/>
                </a:lnTo>
                <a:lnTo>
                  <a:pt x="2278435" y="2131048"/>
                </a:lnTo>
                <a:lnTo>
                  <a:pt x="2292557" y="2086807"/>
                </a:lnTo>
                <a:lnTo>
                  <a:pt x="2301295" y="2040420"/>
                </a:lnTo>
                <a:lnTo>
                  <a:pt x="2304287" y="1992249"/>
                </a:lnTo>
                <a:lnTo>
                  <a:pt x="2304287" y="384048"/>
                </a:lnTo>
                <a:lnTo>
                  <a:pt x="2301295" y="335876"/>
                </a:lnTo>
                <a:lnTo>
                  <a:pt x="2292557" y="289489"/>
                </a:lnTo>
                <a:lnTo>
                  <a:pt x="2278435" y="245248"/>
                </a:lnTo>
                <a:lnTo>
                  <a:pt x="2259288" y="203511"/>
                </a:lnTo>
                <a:lnTo>
                  <a:pt x="2235475" y="164639"/>
                </a:lnTo>
                <a:lnTo>
                  <a:pt x="2207358" y="128991"/>
                </a:lnTo>
                <a:lnTo>
                  <a:pt x="2175296" y="96929"/>
                </a:lnTo>
                <a:lnTo>
                  <a:pt x="2139648" y="68812"/>
                </a:lnTo>
                <a:lnTo>
                  <a:pt x="2100776" y="44999"/>
                </a:lnTo>
                <a:lnTo>
                  <a:pt x="2059039" y="25852"/>
                </a:lnTo>
                <a:lnTo>
                  <a:pt x="2014798" y="11730"/>
                </a:lnTo>
                <a:lnTo>
                  <a:pt x="1968411" y="2992"/>
                </a:lnTo>
                <a:lnTo>
                  <a:pt x="192024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411729" y="2924936"/>
            <a:ext cx="2304415" cy="2376805"/>
          </a:xfrm>
          <a:custGeom>
            <a:avLst/>
            <a:gdLst/>
            <a:ahLst/>
            <a:cxnLst/>
            <a:rect l="l" t="t" r="r" b="b"/>
            <a:pathLst>
              <a:path w="2304415" h="2376804">
                <a:moveTo>
                  <a:pt x="0" y="384048"/>
                </a:moveTo>
                <a:lnTo>
                  <a:pt x="2992" y="335876"/>
                </a:lnTo>
                <a:lnTo>
                  <a:pt x="11730" y="289489"/>
                </a:lnTo>
                <a:lnTo>
                  <a:pt x="25852" y="245248"/>
                </a:lnTo>
                <a:lnTo>
                  <a:pt x="44999" y="203511"/>
                </a:lnTo>
                <a:lnTo>
                  <a:pt x="68812" y="164639"/>
                </a:lnTo>
                <a:lnTo>
                  <a:pt x="96929" y="128991"/>
                </a:lnTo>
                <a:lnTo>
                  <a:pt x="128991" y="96929"/>
                </a:lnTo>
                <a:lnTo>
                  <a:pt x="164639" y="68812"/>
                </a:lnTo>
                <a:lnTo>
                  <a:pt x="203511" y="44999"/>
                </a:lnTo>
                <a:lnTo>
                  <a:pt x="245248" y="25852"/>
                </a:lnTo>
                <a:lnTo>
                  <a:pt x="289489" y="11730"/>
                </a:lnTo>
                <a:lnTo>
                  <a:pt x="335876" y="2992"/>
                </a:lnTo>
                <a:lnTo>
                  <a:pt x="384047" y="0"/>
                </a:lnTo>
                <a:lnTo>
                  <a:pt x="1920240" y="0"/>
                </a:lnTo>
                <a:lnTo>
                  <a:pt x="1968411" y="2992"/>
                </a:lnTo>
                <a:lnTo>
                  <a:pt x="2014798" y="11730"/>
                </a:lnTo>
                <a:lnTo>
                  <a:pt x="2059039" y="25852"/>
                </a:lnTo>
                <a:lnTo>
                  <a:pt x="2100776" y="44999"/>
                </a:lnTo>
                <a:lnTo>
                  <a:pt x="2139648" y="68812"/>
                </a:lnTo>
                <a:lnTo>
                  <a:pt x="2175296" y="96929"/>
                </a:lnTo>
                <a:lnTo>
                  <a:pt x="2207358" y="128991"/>
                </a:lnTo>
                <a:lnTo>
                  <a:pt x="2235475" y="164639"/>
                </a:lnTo>
                <a:lnTo>
                  <a:pt x="2259288" y="203511"/>
                </a:lnTo>
                <a:lnTo>
                  <a:pt x="2278435" y="245248"/>
                </a:lnTo>
                <a:lnTo>
                  <a:pt x="2292557" y="289489"/>
                </a:lnTo>
                <a:lnTo>
                  <a:pt x="2301295" y="335876"/>
                </a:lnTo>
                <a:lnTo>
                  <a:pt x="2304287" y="384048"/>
                </a:lnTo>
                <a:lnTo>
                  <a:pt x="2304287" y="1992249"/>
                </a:lnTo>
                <a:lnTo>
                  <a:pt x="2301295" y="2040420"/>
                </a:lnTo>
                <a:lnTo>
                  <a:pt x="2292557" y="2086807"/>
                </a:lnTo>
                <a:lnTo>
                  <a:pt x="2278435" y="2131048"/>
                </a:lnTo>
                <a:lnTo>
                  <a:pt x="2259288" y="2172785"/>
                </a:lnTo>
                <a:lnTo>
                  <a:pt x="2235475" y="2211657"/>
                </a:lnTo>
                <a:lnTo>
                  <a:pt x="2207358" y="2247305"/>
                </a:lnTo>
                <a:lnTo>
                  <a:pt x="2175296" y="2279367"/>
                </a:lnTo>
                <a:lnTo>
                  <a:pt x="2139648" y="2307484"/>
                </a:lnTo>
                <a:lnTo>
                  <a:pt x="2100776" y="2331297"/>
                </a:lnTo>
                <a:lnTo>
                  <a:pt x="2059039" y="2350444"/>
                </a:lnTo>
                <a:lnTo>
                  <a:pt x="2014798" y="2364566"/>
                </a:lnTo>
                <a:lnTo>
                  <a:pt x="1968411" y="2373304"/>
                </a:lnTo>
                <a:lnTo>
                  <a:pt x="1920240" y="2376297"/>
                </a:lnTo>
                <a:lnTo>
                  <a:pt x="384047" y="2376297"/>
                </a:lnTo>
                <a:lnTo>
                  <a:pt x="335876" y="2373304"/>
                </a:lnTo>
                <a:lnTo>
                  <a:pt x="289489" y="2364566"/>
                </a:lnTo>
                <a:lnTo>
                  <a:pt x="245248" y="2350444"/>
                </a:lnTo>
                <a:lnTo>
                  <a:pt x="203511" y="2331297"/>
                </a:lnTo>
                <a:lnTo>
                  <a:pt x="164639" y="2307484"/>
                </a:lnTo>
                <a:lnTo>
                  <a:pt x="128991" y="2279367"/>
                </a:lnTo>
                <a:lnTo>
                  <a:pt x="96929" y="2247305"/>
                </a:lnTo>
                <a:lnTo>
                  <a:pt x="68812" y="2211657"/>
                </a:lnTo>
                <a:lnTo>
                  <a:pt x="44999" y="2172785"/>
                </a:lnTo>
                <a:lnTo>
                  <a:pt x="25852" y="2131048"/>
                </a:lnTo>
                <a:lnTo>
                  <a:pt x="11730" y="2086807"/>
                </a:lnTo>
                <a:lnTo>
                  <a:pt x="2992" y="2040420"/>
                </a:lnTo>
                <a:lnTo>
                  <a:pt x="0" y="1992249"/>
                </a:lnTo>
                <a:lnTo>
                  <a:pt x="0" y="384048"/>
                </a:lnTo>
                <a:close/>
              </a:path>
            </a:pathLst>
          </a:custGeom>
          <a:ln w="25399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671064" y="3559175"/>
            <a:ext cx="1785620" cy="1108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модернизация  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объектов 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коммунальной  инф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аст</a:t>
            </a:r>
            <a:r>
              <a:rPr sz="1800" spc="-40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800" spc="-25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1800" spc="25" dirty="0">
                <a:solidFill>
                  <a:srgbClr val="FFFFFF"/>
                </a:solidFill>
                <a:latin typeface="Arial"/>
                <a:cs typeface="Arial"/>
              </a:rPr>
              <a:t>кт</a:t>
            </a:r>
            <a:r>
              <a:rPr sz="1800" spc="-50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ры</a:t>
            </a:r>
            <a:endParaRPr sz="18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364098" y="2924936"/>
            <a:ext cx="2376805" cy="1440180"/>
          </a:xfrm>
          <a:custGeom>
            <a:avLst/>
            <a:gdLst/>
            <a:ahLst/>
            <a:cxnLst/>
            <a:rect l="l" t="t" r="r" b="b"/>
            <a:pathLst>
              <a:path w="2376804" h="1440179">
                <a:moveTo>
                  <a:pt x="2136267" y="0"/>
                </a:moveTo>
                <a:lnTo>
                  <a:pt x="240029" y="0"/>
                </a:lnTo>
                <a:lnTo>
                  <a:pt x="191648" y="4875"/>
                </a:lnTo>
                <a:lnTo>
                  <a:pt x="146589" y="18859"/>
                </a:lnTo>
                <a:lnTo>
                  <a:pt x="105816" y="40987"/>
                </a:lnTo>
                <a:lnTo>
                  <a:pt x="70294" y="70294"/>
                </a:lnTo>
                <a:lnTo>
                  <a:pt x="40987" y="105816"/>
                </a:lnTo>
                <a:lnTo>
                  <a:pt x="18859" y="146589"/>
                </a:lnTo>
                <a:lnTo>
                  <a:pt x="4875" y="191648"/>
                </a:lnTo>
                <a:lnTo>
                  <a:pt x="0" y="240029"/>
                </a:lnTo>
                <a:lnTo>
                  <a:pt x="0" y="1200150"/>
                </a:lnTo>
                <a:lnTo>
                  <a:pt x="4875" y="1248531"/>
                </a:lnTo>
                <a:lnTo>
                  <a:pt x="18859" y="1293590"/>
                </a:lnTo>
                <a:lnTo>
                  <a:pt x="40987" y="1334363"/>
                </a:lnTo>
                <a:lnTo>
                  <a:pt x="70294" y="1369885"/>
                </a:lnTo>
                <a:lnTo>
                  <a:pt x="105816" y="1399192"/>
                </a:lnTo>
                <a:lnTo>
                  <a:pt x="146589" y="1421320"/>
                </a:lnTo>
                <a:lnTo>
                  <a:pt x="191648" y="1435304"/>
                </a:lnTo>
                <a:lnTo>
                  <a:pt x="240029" y="1440180"/>
                </a:lnTo>
                <a:lnTo>
                  <a:pt x="2136267" y="1440180"/>
                </a:lnTo>
                <a:lnTo>
                  <a:pt x="2184611" y="1435304"/>
                </a:lnTo>
                <a:lnTo>
                  <a:pt x="2229653" y="1421320"/>
                </a:lnTo>
                <a:lnTo>
                  <a:pt x="2270424" y="1399192"/>
                </a:lnTo>
                <a:lnTo>
                  <a:pt x="2305954" y="1369885"/>
                </a:lnTo>
                <a:lnTo>
                  <a:pt x="2335276" y="1334363"/>
                </a:lnTo>
                <a:lnTo>
                  <a:pt x="2357419" y="1293590"/>
                </a:lnTo>
                <a:lnTo>
                  <a:pt x="2371416" y="1248531"/>
                </a:lnTo>
                <a:lnTo>
                  <a:pt x="2376297" y="1200150"/>
                </a:lnTo>
                <a:lnTo>
                  <a:pt x="2376297" y="240029"/>
                </a:lnTo>
                <a:lnTo>
                  <a:pt x="2371416" y="191648"/>
                </a:lnTo>
                <a:lnTo>
                  <a:pt x="2357419" y="146589"/>
                </a:lnTo>
                <a:lnTo>
                  <a:pt x="2335276" y="105816"/>
                </a:lnTo>
                <a:lnTo>
                  <a:pt x="2305954" y="70294"/>
                </a:lnTo>
                <a:lnTo>
                  <a:pt x="2270424" y="40987"/>
                </a:lnTo>
                <a:lnTo>
                  <a:pt x="2229653" y="18859"/>
                </a:lnTo>
                <a:lnTo>
                  <a:pt x="2184611" y="4875"/>
                </a:lnTo>
                <a:lnTo>
                  <a:pt x="2136267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364098" y="2924936"/>
            <a:ext cx="2376805" cy="1440180"/>
          </a:xfrm>
          <a:custGeom>
            <a:avLst/>
            <a:gdLst/>
            <a:ahLst/>
            <a:cxnLst/>
            <a:rect l="l" t="t" r="r" b="b"/>
            <a:pathLst>
              <a:path w="2376804" h="1440179">
                <a:moveTo>
                  <a:pt x="0" y="240029"/>
                </a:moveTo>
                <a:lnTo>
                  <a:pt x="4875" y="191648"/>
                </a:lnTo>
                <a:lnTo>
                  <a:pt x="18859" y="146589"/>
                </a:lnTo>
                <a:lnTo>
                  <a:pt x="40987" y="105816"/>
                </a:lnTo>
                <a:lnTo>
                  <a:pt x="70294" y="70294"/>
                </a:lnTo>
                <a:lnTo>
                  <a:pt x="105816" y="40987"/>
                </a:lnTo>
                <a:lnTo>
                  <a:pt x="146589" y="18859"/>
                </a:lnTo>
                <a:lnTo>
                  <a:pt x="191648" y="4875"/>
                </a:lnTo>
                <a:lnTo>
                  <a:pt x="240029" y="0"/>
                </a:lnTo>
                <a:lnTo>
                  <a:pt x="2136267" y="0"/>
                </a:lnTo>
                <a:lnTo>
                  <a:pt x="2184611" y="4875"/>
                </a:lnTo>
                <a:lnTo>
                  <a:pt x="2229653" y="18859"/>
                </a:lnTo>
                <a:lnTo>
                  <a:pt x="2270424" y="40987"/>
                </a:lnTo>
                <a:lnTo>
                  <a:pt x="2305954" y="70294"/>
                </a:lnTo>
                <a:lnTo>
                  <a:pt x="2335276" y="105816"/>
                </a:lnTo>
                <a:lnTo>
                  <a:pt x="2357419" y="146589"/>
                </a:lnTo>
                <a:lnTo>
                  <a:pt x="2371416" y="191648"/>
                </a:lnTo>
                <a:lnTo>
                  <a:pt x="2376297" y="240029"/>
                </a:lnTo>
                <a:lnTo>
                  <a:pt x="2376297" y="1200150"/>
                </a:lnTo>
                <a:lnTo>
                  <a:pt x="2371416" y="1248531"/>
                </a:lnTo>
                <a:lnTo>
                  <a:pt x="2357419" y="1293590"/>
                </a:lnTo>
                <a:lnTo>
                  <a:pt x="2335276" y="1334363"/>
                </a:lnTo>
                <a:lnTo>
                  <a:pt x="2305954" y="1369885"/>
                </a:lnTo>
                <a:lnTo>
                  <a:pt x="2270424" y="1399192"/>
                </a:lnTo>
                <a:lnTo>
                  <a:pt x="2229653" y="1421320"/>
                </a:lnTo>
                <a:lnTo>
                  <a:pt x="2184611" y="1435304"/>
                </a:lnTo>
                <a:lnTo>
                  <a:pt x="2136267" y="1440180"/>
                </a:lnTo>
                <a:lnTo>
                  <a:pt x="240029" y="1440180"/>
                </a:lnTo>
                <a:lnTo>
                  <a:pt x="191648" y="1435304"/>
                </a:lnTo>
                <a:lnTo>
                  <a:pt x="146589" y="1421320"/>
                </a:lnTo>
                <a:lnTo>
                  <a:pt x="105816" y="1399192"/>
                </a:lnTo>
                <a:lnTo>
                  <a:pt x="70294" y="1369885"/>
                </a:lnTo>
                <a:lnTo>
                  <a:pt x="40987" y="1334363"/>
                </a:lnTo>
                <a:lnTo>
                  <a:pt x="18859" y="1293590"/>
                </a:lnTo>
                <a:lnTo>
                  <a:pt x="4875" y="1248531"/>
                </a:lnTo>
                <a:lnTo>
                  <a:pt x="0" y="1200150"/>
                </a:lnTo>
                <a:lnTo>
                  <a:pt x="0" y="240029"/>
                </a:lnTo>
                <a:close/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584063" y="2953765"/>
            <a:ext cx="1941830" cy="1382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повышение 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качества 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пр</a:t>
            </a:r>
            <a:r>
              <a:rPr sz="1800" spc="-45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ос</a:t>
            </a:r>
            <a:r>
              <a:rPr sz="1800" spc="-20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800" spc="-4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ляемых  коммунальных  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услуг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300215" y="4676265"/>
            <a:ext cx="2393061" cy="21817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/>
              <a:t>Административно-территориальное деление</a:t>
            </a:r>
            <a:endParaRPr lang="ru-RU" dirty="0"/>
          </a:p>
        </p:txBody>
      </p:sp>
      <p:sp>
        <p:nvSpPr>
          <p:cNvPr id="880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Georgia" pitchFamily="18" charset="0"/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Административным центром Селивановского сельского поселения является – станица Селивановская </a:t>
            </a:r>
          </a:p>
          <a:p>
            <a:pPr algn="ctr">
              <a:buFont typeface="Georgia" pitchFamily="18" charset="0"/>
              <a:buNone/>
            </a:pPr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В состав Селивановского сельского поселения входят населенные пункты:</a:t>
            </a:r>
            <a:endParaRPr lang="ru-RU" sz="16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u="sng" smtClean="0">
                <a:latin typeface="Times New Roman" pitchFamily="18" charset="0"/>
                <a:cs typeface="Times New Roman" pitchFamily="18" charset="0"/>
              </a:rPr>
              <a:t>станица Селивановская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600" u="sng" smtClean="0">
                <a:latin typeface="Times New Roman" pitchFamily="18" charset="0"/>
                <a:cs typeface="Times New Roman" pitchFamily="18" charset="0"/>
              </a:rPr>
              <a:t>х.Кутейников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600" u="sng" smtClean="0">
                <a:latin typeface="Times New Roman" pitchFamily="18" charset="0"/>
                <a:cs typeface="Times New Roman" pitchFamily="18" charset="0"/>
              </a:rPr>
              <a:t>х.Новодмитриевский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600" u="sng" smtClean="0">
                <a:latin typeface="Times New Roman" pitchFamily="18" charset="0"/>
                <a:cs typeface="Times New Roman" pitchFamily="18" charset="0"/>
              </a:rPr>
              <a:t>х.Севостьянов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600" u="sng" smtClean="0">
                <a:latin typeface="Times New Roman" pitchFamily="18" charset="0"/>
                <a:cs typeface="Times New Roman" pitchFamily="18" charset="0"/>
              </a:rPr>
              <a:t>х.Волоцков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600" u="sng" smtClean="0">
                <a:latin typeface="Times New Roman" pitchFamily="18" charset="0"/>
                <a:cs typeface="Times New Roman" pitchFamily="18" charset="0"/>
              </a:rPr>
              <a:t>х.Широков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600" u="sng" smtClean="0">
                <a:latin typeface="Times New Roman" pitchFamily="18" charset="0"/>
                <a:cs typeface="Times New Roman" pitchFamily="18" charset="0"/>
              </a:rPr>
              <a:t>х.Варламовка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600" u="sng" smtClean="0">
                <a:latin typeface="Times New Roman" pitchFamily="18" charset="0"/>
                <a:cs typeface="Times New Roman" pitchFamily="18" charset="0"/>
              </a:rPr>
              <a:t>х.Вячеслав;</a:t>
            </a:r>
          </a:p>
          <a:p>
            <a:r>
              <a:rPr lang="ru-RU" sz="1600" u="sng" smtClean="0">
                <a:latin typeface="Times New Roman" pitchFamily="18" charset="0"/>
                <a:cs typeface="Times New Roman" pitchFamily="18" charset="0"/>
              </a:rPr>
              <a:t>х.Коньков;</a:t>
            </a:r>
          </a:p>
          <a:p>
            <a:r>
              <a:rPr lang="ru-RU" sz="1600" u="sng" smtClean="0">
                <a:latin typeface="Times New Roman" pitchFamily="18" charset="0"/>
                <a:cs typeface="Times New Roman" pitchFamily="18" charset="0"/>
              </a:rPr>
              <a:t>п.Полесье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25331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091041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29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19200" y="0"/>
            <a:ext cx="76200" cy="6858000"/>
          </a:xfrm>
          <a:custGeom>
            <a:avLst/>
            <a:gdLst/>
            <a:ahLst/>
            <a:cxnLst/>
            <a:rect l="l" t="t" r="r" b="b"/>
            <a:pathLst>
              <a:path w="76200" h="6858000">
                <a:moveTo>
                  <a:pt x="0" y="6858000"/>
                </a:moveTo>
                <a:lnTo>
                  <a:pt x="76200" y="6858000"/>
                </a:lnTo>
                <a:lnTo>
                  <a:pt x="762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09600" y="3429000"/>
            <a:ext cx="1295400" cy="1295400"/>
          </a:xfrm>
          <a:custGeom>
            <a:avLst/>
            <a:gdLst/>
            <a:ahLst/>
            <a:cxnLst/>
            <a:rect l="l" t="t" r="r" b="b"/>
            <a:pathLst>
              <a:path w="1295400" h="1295400">
                <a:moveTo>
                  <a:pt x="647700" y="0"/>
                </a:moveTo>
                <a:lnTo>
                  <a:pt x="599360" y="1776"/>
                </a:lnTo>
                <a:lnTo>
                  <a:pt x="551986" y="7021"/>
                </a:lnTo>
                <a:lnTo>
                  <a:pt x="505702" y="15611"/>
                </a:lnTo>
                <a:lnTo>
                  <a:pt x="460633" y="27419"/>
                </a:lnTo>
                <a:lnTo>
                  <a:pt x="416905" y="42321"/>
                </a:lnTo>
                <a:lnTo>
                  <a:pt x="374643" y="60191"/>
                </a:lnTo>
                <a:lnTo>
                  <a:pt x="333972" y="80905"/>
                </a:lnTo>
                <a:lnTo>
                  <a:pt x="295017" y="104337"/>
                </a:lnTo>
                <a:lnTo>
                  <a:pt x="257904" y="130362"/>
                </a:lnTo>
                <a:lnTo>
                  <a:pt x="222758" y="158854"/>
                </a:lnTo>
                <a:lnTo>
                  <a:pt x="189704" y="189690"/>
                </a:lnTo>
                <a:lnTo>
                  <a:pt x="158867" y="222743"/>
                </a:lnTo>
                <a:lnTo>
                  <a:pt x="130373" y="257888"/>
                </a:lnTo>
                <a:lnTo>
                  <a:pt x="104346" y="295001"/>
                </a:lnTo>
                <a:lnTo>
                  <a:pt x="80913" y="333955"/>
                </a:lnTo>
                <a:lnTo>
                  <a:pt x="60197" y="374626"/>
                </a:lnTo>
                <a:lnTo>
                  <a:pt x="42325" y="416889"/>
                </a:lnTo>
                <a:lnTo>
                  <a:pt x="27422" y="460619"/>
                </a:lnTo>
                <a:lnTo>
                  <a:pt x="15612" y="505690"/>
                </a:lnTo>
                <a:lnTo>
                  <a:pt x="7022" y="551977"/>
                </a:lnTo>
                <a:lnTo>
                  <a:pt x="1776" y="599355"/>
                </a:lnTo>
                <a:lnTo>
                  <a:pt x="0" y="647700"/>
                </a:lnTo>
                <a:lnTo>
                  <a:pt x="1776" y="696044"/>
                </a:lnTo>
                <a:lnTo>
                  <a:pt x="7022" y="743422"/>
                </a:lnTo>
                <a:lnTo>
                  <a:pt x="15612" y="789709"/>
                </a:lnTo>
                <a:lnTo>
                  <a:pt x="27422" y="834780"/>
                </a:lnTo>
                <a:lnTo>
                  <a:pt x="42325" y="878510"/>
                </a:lnTo>
                <a:lnTo>
                  <a:pt x="60197" y="920773"/>
                </a:lnTo>
                <a:lnTo>
                  <a:pt x="80913" y="961444"/>
                </a:lnTo>
                <a:lnTo>
                  <a:pt x="104346" y="1000398"/>
                </a:lnTo>
                <a:lnTo>
                  <a:pt x="130373" y="1037511"/>
                </a:lnTo>
                <a:lnTo>
                  <a:pt x="158867" y="1072656"/>
                </a:lnTo>
                <a:lnTo>
                  <a:pt x="189704" y="1105709"/>
                </a:lnTo>
                <a:lnTo>
                  <a:pt x="222758" y="1136545"/>
                </a:lnTo>
                <a:lnTo>
                  <a:pt x="257904" y="1165037"/>
                </a:lnTo>
                <a:lnTo>
                  <a:pt x="295017" y="1191062"/>
                </a:lnTo>
                <a:lnTo>
                  <a:pt x="333972" y="1214494"/>
                </a:lnTo>
                <a:lnTo>
                  <a:pt x="374643" y="1235208"/>
                </a:lnTo>
                <a:lnTo>
                  <a:pt x="416905" y="1253078"/>
                </a:lnTo>
                <a:lnTo>
                  <a:pt x="460633" y="1267980"/>
                </a:lnTo>
                <a:lnTo>
                  <a:pt x="505702" y="1279788"/>
                </a:lnTo>
                <a:lnTo>
                  <a:pt x="551986" y="1288378"/>
                </a:lnTo>
                <a:lnTo>
                  <a:pt x="599360" y="1293623"/>
                </a:lnTo>
                <a:lnTo>
                  <a:pt x="647700" y="1295400"/>
                </a:lnTo>
                <a:lnTo>
                  <a:pt x="696044" y="1293623"/>
                </a:lnTo>
                <a:lnTo>
                  <a:pt x="743422" y="1288378"/>
                </a:lnTo>
                <a:lnTo>
                  <a:pt x="789709" y="1279788"/>
                </a:lnTo>
                <a:lnTo>
                  <a:pt x="834780" y="1267980"/>
                </a:lnTo>
                <a:lnTo>
                  <a:pt x="878510" y="1253078"/>
                </a:lnTo>
                <a:lnTo>
                  <a:pt x="920773" y="1235208"/>
                </a:lnTo>
                <a:lnTo>
                  <a:pt x="961444" y="1214494"/>
                </a:lnTo>
                <a:lnTo>
                  <a:pt x="1000398" y="1191062"/>
                </a:lnTo>
                <a:lnTo>
                  <a:pt x="1037511" y="1165037"/>
                </a:lnTo>
                <a:lnTo>
                  <a:pt x="1072656" y="1136545"/>
                </a:lnTo>
                <a:lnTo>
                  <a:pt x="1105709" y="1105709"/>
                </a:lnTo>
                <a:lnTo>
                  <a:pt x="1136545" y="1072656"/>
                </a:lnTo>
                <a:lnTo>
                  <a:pt x="1165037" y="1037511"/>
                </a:lnTo>
                <a:lnTo>
                  <a:pt x="1191062" y="1000398"/>
                </a:lnTo>
                <a:lnTo>
                  <a:pt x="1214494" y="961444"/>
                </a:lnTo>
                <a:lnTo>
                  <a:pt x="1235208" y="920773"/>
                </a:lnTo>
                <a:lnTo>
                  <a:pt x="1253078" y="878510"/>
                </a:lnTo>
                <a:lnTo>
                  <a:pt x="1267980" y="834780"/>
                </a:lnTo>
                <a:lnTo>
                  <a:pt x="1279788" y="789709"/>
                </a:lnTo>
                <a:lnTo>
                  <a:pt x="1288378" y="743422"/>
                </a:lnTo>
                <a:lnTo>
                  <a:pt x="1293623" y="696044"/>
                </a:lnTo>
                <a:lnTo>
                  <a:pt x="1295400" y="647700"/>
                </a:lnTo>
                <a:lnTo>
                  <a:pt x="1293623" y="599355"/>
                </a:lnTo>
                <a:lnTo>
                  <a:pt x="1288378" y="551977"/>
                </a:lnTo>
                <a:lnTo>
                  <a:pt x="1279788" y="505690"/>
                </a:lnTo>
                <a:lnTo>
                  <a:pt x="1267980" y="460619"/>
                </a:lnTo>
                <a:lnTo>
                  <a:pt x="1253078" y="416889"/>
                </a:lnTo>
                <a:lnTo>
                  <a:pt x="1235208" y="374626"/>
                </a:lnTo>
                <a:lnTo>
                  <a:pt x="1214494" y="333955"/>
                </a:lnTo>
                <a:lnTo>
                  <a:pt x="1191062" y="295001"/>
                </a:lnTo>
                <a:lnTo>
                  <a:pt x="1165037" y="257888"/>
                </a:lnTo>
                <a:lnTo>
                  <a:pt x="1136545" y="222743"/>
                </a:lnTo>
                <a:lnTo>
                  <a:pt x="1105709" y="189690"/>
                </a:lnTo>
                <a:lnTo>
                  <a:pt x="1072656" y="158854"/>
                </a:lnTo>
                <a:lnTo>
                  <a:pt x="1037511" y="130362"/>
                </a:lnTo>
                <a:lnTo>
                  <a:pt x="1000398" y="104337"/>
                </a:lnTo>
                <a:lnTo>
                  <a:pt x="961444" y="80905"/>
                </a:lnTo>
                <a:lnTo>
                  <a:pt x="920773" y="60191"/>
                </a:lnTo>
                <a:lnTo>
                  <a:pt x="878510" y="42321"/>
                </a:lnTo>
                <a:lnTo>
                  <a:pt x="834780" y="27419"/>
                </a:lnTo>
                <a:lnTo>
                  <a:pt x="789709" y="15611"/>
                </a:lnTo>
                <a:lnTo>
                  <a:pt x="743422" y="7021"/>
                </a:lnTo>
                <a:lnTo>
                  <a:pt x="696044" y="1776"/>
                </a:lnTo>
                <a:lnTo>
                  <a:pt x="64770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309624" y="4866766"/>
            <a:ext cx="641985" cy="641350"/>
          </a:xfrm>
          <a:custGeom>
            <a:avLst/>
            <a:gdLst/>
            <a:ahLst/>
            <a:cxnLst/>
            <a:rect l="l" t="t" r="r" b="b"/>
            <a:pathLst>
              <a:path w="641985" h="641350">
                <a:moveTo>
                  <a:pt x="320675" y="0"/>
                </a:moveTo>
                <a:lnTo>
                  <a:pt x="273302" y="3475"/>
                </a:lnTo>
                <a:lnTo>
                  <a:pt x="228083" y="13572"/>
                </a:lnTo>
                <a:lnTo>
                  <a:pt x="185515" y="29794"/>
                </a:lnTo>
                <a:lnTo>
                  <a:pt x="146093" y="51647"/>
                </a:lnTo>
                <a:lnTo>
                  <a:pt x="110315" y="78635"/>
                </a:lnTo>
                <a:lnTo>
                  <a:pt x="78678" y="110263"/>
                </a:lnTo>
                <a:lnTo>
                  <a:pt x="51679" y="146037"/>
                </a:lnTo>
                <a:lnTo>
                  <a:pt x="29815" y="185460"/>
                </a:lnTo>
                <a:lnTo>
                  <a:pt x="13582" y="228037"/>
                </a:lnTo>
                <a:lnTo>
                  <a:pt x="3478" y="273274"/>
                </a:lnTo>
                <a:lnTo>
                  <a:pt x="0" y="320674"/>
                </a:lnTo>
                <a:lnTo>
                  <a:pt x="3478" y="368075"/>
                </a:lnTo>
                <a:lnTo>
                  <a:pt x="13582" y="413312"/>
                </a:lnTo>
                <a:lnTo>
                  <a:pt x="29815" y="455889"/>
                </a:lnTo>
                <a:lnTo>
                  <a:pt x="51679" y="495312"/>
                </a:lnTo>
                <a:lnTo>
                  <a:pt x="78678" y="531086"/>
                </a:lnTo>
                <a:lnTo>
                  <a:pt x="110315" y="562714"/>
                </a:lnTo>
                <a:lnTo>
                  <a:pt x="146093" y="589702"/>
                </a:lnTo>
                <a:lnTo>
                  <a:pt x="185515" y="611555"/>
                </a:lnTo>
                <a:lnTo>
                  <a:pt x="228083" y="627777"/>
                </a:lnTo>
                <a:lnTo>
                  <a:pt x="273302" y="637874"/>
                </a:lnTo>
                <a:lnTo>
                  <a:pt x="320675" y="641349"/>
                </a:lnTo>
                <a:lnTo>
                  <a:pt x="368078" y="637874"/>
                </a:lnTo>
                <a:lnTo>
                  <a:pt x="413323" y="627777"/>
                </a:lnTo>
                <a:lnTo>
                  <a:pt x="455913" y="611555"/>
                </a:lnTo>
                <a:lnTo>
                  <a:pt x="495351" y="589702"/>
                </a:lnTo>
                <a:lnTo>
                  <a:pt x="531141" y="562714"/>
                </a:lnTo>
                <a:lnTo>
                  <a:pt x="562786" y="531086"/>
                </a:lnTo>
                <a:lnTo>
                  <a:pt x="589791" y="495312"/>
                </a:lnTo>
                <a:lnTo>
                  <a:pt x="611659" y="455889"/>
                </a:lnTo>
                <a:lnTo>
                  <a:pt x="627893" y="413312"/>
                </a:lnTo>
                <a:lnTo>
                  <a:pt x="637998" y="368075"/>
                </a:lnTo>
                <a:lnTo>
                  <a:pt x="641476" y="320674"/>
                </a:lnTo>
                <a:lnTo>
                  <a:pt x="637998" y="273274"/>
                </a:lnTo>
                <a:lnTo>
                  <a:pt x="627893" y="228037"/>
                </a:lnTo>
                <a:lnTo>
                  <a:pt x="611659" y="185460"/>
                </a:lnTo>
                <a:lnTo>
                  <a:pt x="589791" y="146037"/>
                </a:lnTo>
                <a:lnTo>
                  <a:pt x="562786" y="110263"/>
                </a:lnTo>
                <a:lnTo>
                  <a:pt x="531141" y="78635"/>
                </a:lnTo>
                <a:lnTo>
                  <a:pt x="495351" y="51647"/>
                </a:lnTo>
                <a:lnTo>
                  <a:pt x="455913" y="29794"/>
                </a:lnTo>
                <a:lnTo>
                  <a:pt x="413323" y="13572"/>
                </a:lnTo>
                <a:lnTo>
                  <a:pt x="368078" y="3475"/>
                </a:lnTo>
                <a:lnTo>
                  <a:pt x="320675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91082" y="5500623"/>
            <a:ext cx="137160" cy="137795"/>
          </a:xfrm>
          <a:custGeom>
            <a:avLst/>
            <a:gdLst/>
            <a:ahLst/>
            <a:cxnLst/>
            <a:rect l="l" t="t" r="r" b="b"/>
            <a:pathLst>
              <a:path w="137159" h="137795">
                <a:moveTo>
                  <a:pt x="68579" y="0"/>
                </a:moveTo>
                <a:lnTo>
                  <a:pt x="41882" y="5393"/>
                </a:lnTo>
                <a:lnTo>
                  <a:pt x="20083" y="20097"/>
                </a:lnTo>
                <a:lnTo>
                  <a:pt x="5388" y="41898"/>
                </a:lnTo>
                <a:lnTo>
                  <a:pt x="0" y="68579"/>
                </a:lnTo>
                <a:lnTo>
                  <a:pt x="5388" y="95279"/>
                </a:lnTo>
                <a:lnTo>
                  <a:pt x="20083" y="117082"/>
                </a:lnTo>
                <a:lnTo>
                  <a:pt x="41882" y="131782"/>
                </a:lnTo>
                <a:lnTo>
                  <a:pt x="68579" y="137172"/>
                </a:lnTo>
                <a:lnTo>
                  <a:pt x="95272" y="131782"/>
                </a:lnTo>
                <a:lnTo>
                  <a:pt x="117071" y="117082"/>
                </a:lnTo>
                <a:lnTo>
                  <a:pt x="131770" y="95279"/>
                </a:lnTo>
                <a:lnTo>
                  <a:pt x="137159" y="68579"/>
                </a:lnTo>
                <a:lnTo>
                  <a:pt x="131770" y="41898"/>
                </a:lnTo>
                <a:lnTo>
                  <a:pt x="117071" y="20097"/>
                </a:lnTo>
                <a:lnTo>
                  <a:pt x="95272" y="5393"/>
                </a:lnTo>
                <a:lnTo>
                  <a:pt x="68579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64207" y="5788152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19" h="274320">
                <a:moveTo>
                  <a:pt x="137160" y="0"/>
                </a:moveTo>
                <a:lnTo>
                  <a:pt x="93829" y="6992"/>
                </a:lnTo>
                <a:lnTo>
                  <a:pt x="56180" y="26462"/>
                </a:lnTo>
                <a:lnTo>
                  <a:pt x="26481" y="56153"/>
                </a:lnTo>
                <a:lnTo>
                  <a:pt x="6998" y="93805"/>
                </a:lnTo>
                <a:lnTo>
                  <a:pt x="0" y="137160"/>
                </a:lnTo>
                <a:lnTo>
                  <a:pt x="6998" y="180514"/>
                </a:lnTo>
                <a:lnTo>
                  <a:pt x="26481" y="218166"/>
                </a:lnTo>
                <a:lnTo>
                  <a:pt x="56180" y="247857"/>
                </a:lnTo>
                <a:lnTo>
                  <a:pt x="93829" y="267327"/>
                </a:lnTo>
                <a:lnTo>
                  <a:pt x="137160" y="274320"/>
                </a:lnTo>
                <a:lnTo>
                  <a:pt x="180490" y="267327"/>
                </a:lnTo>
                <a:lnTo>
                  <a:pt x="218139" y="247857"/>
                </a:lnTo>
                <a:lnTo>
                  <a:pt x="247838" y="218166"/>
                </a:lnTo>
                <a:lnTo>
                  <a:pt x="267321" y="180514"/>
                </a:lnTo>
                <a:lnTo>
                  <a:pt x="274319" y="137160"/>
                </a:lnTo>
                <a:lnTo>
                  <a:pt x="267321" y="93805"/>
                </a:lnTo>
                <a:lnTo>
                  <a:pt x="247838" y="56153"/>
                </a:lnTo>
                <a:lnTo>
                  <a:pt x="218139" y="26462"/>
                </a:lnTo>
                <a:lnTo>
                  <a:pt x="180490" y="6992"/>
                </a:lnTo>
                <a:lnTo>
                  <a:pt x="13716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905000" y="4495800"/>
            <a:ext cx="365760" cy="365760"/>
          </a:xfrm>
          <a:custGeom>
            <a:avLst/>
            <a:gdLst/>
            <a:ahLst/>
            <a:cxnLst/>
            <a:rect l="l" t="t" r="r" b="b"/>
            <a:pathLst>
              <a:path w="365760" h="365760">
                <a:moveTo>
                  <a:pt x="182880" y="0"/>
                </a:moveTo>
                <a:lnTo>
                  <a:pt x="134276" y="6535"/>
                </a:lnTo>
                <a:lnTo>
                  <a:pt x="90593" y="24976"/>
                </a:lnTo>
                <a:lnTo>
                  <a:pt x="53578" y="53578"/>
                </a:lnTo>
                <a:lnTo>
                  <a:pt x="24976" y="90593"/>
                </a:lnTo>
                <a:lnTo>
                  <a:pt x="6535" y="134276"/>
                </a:lnTo>
                <a:lnTo>
                  <a:pt x="0" y="182880"/>
                </a:lnTo>
                <a:lnTo>
                  <a:pt x="6535" y="231483"/>
                </a:lnTo>
                <a:lnTo>
                  <a:pt x="24976" y="275166"/>
                </a:lnTo>
                <a:lnTo>
                  <a:pt x="53578" y="312181"/>
                </a:lnTo>
                <a:lnTo>
                  <a:pt x="90593" y="340783"/>
                </a:lnTo>
                <a:lnTo>
                  <a:pt x="134276" y="359224"/>
                </a:lnTo>
                <a:lnTo>
                  <a:pt x="182880" y="365760"/>
                </a:lnTo>
                <a:lnTo>
                  <a:pt x="231483" y="359224"/>
                </a:lnTo>
                <a:lnTo>
                  <a:pt x="275166" y="340783"/>
                </a:lnTo>
                <a:lnTo>
                  <a:pt x="312181" y="312181"/>
                </a:lnTo>
                <a:lnTo>
                  <a:pt x="340783" y="275166"/>
                </a:lnTo>
                <a:lnTo>
                  <a:pt x="359224" y="231483"/>
                </a:lnTo>
                <a:lnTo>
                  <a:pt x="365760" y="182880"/>
                </a:lnTo>
                <a:lnTo>
                  <a:pt x="359224" y="134276"/>
                </a:lnTo>
                <a:lnTo>
                  <a:pt x="340783" y="90593"/>
                </a:lnTo>
                <a:lnTo>
                  <a:pt x="312181" y="53578"/>
                </a:lnTo>
                <a:lnTo>
                  <a:pt x="275166" y="24976"/>
                </a:lnTo>
                <a:lnTo>
                  <a:pt x="231483" y="6535"/>
                </a:lnTo>
                <a:lnTo>
                  <a:pt x="18288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695320" y="620648"/>
            <a:ext cx="5981700" cy="1422400"/>
          </a:xfrm>
          <a:custGeom>
            <a:avLst/>
            <a:gdLst/>
            <a:ahLst/>
            <a:cxnLst/>
            <a:rect l="l" t="t" r="r" b="b"/>
            <a:pathLst>
              <a:path w="5981700" h="1422400">
                <a:moveTo>
                  <a:pt x="177800" y="888873"/>
                </a:moveTo>
                <a:lnTo>
                  <a:pt x="130498" y="895225"/>
                </a:lnTo>
                <a:lnTo>
                  <a:pt x="88015" y="913153"/>
                </a:lnTo>
                <a:lnTo>
                  <a:pt x="52038" y="940958"/>
                </a:lnTo>
                <a:lnTo>
                  <a:pt x="24252" y="976945"/>
                </a:lnTo>
                <a:lnTo>
                  <a:pt x="6344" y="1019415"/>
                </a:lnTo>
                <a:lnTo>
                  <a:pt x="0" y="1066673"/>
                </a:lnTo>
                <a:lnTo>
                  <a:pt x="0" y="1422146"/>
                </a:lnTo>
                <a:lnTo>
                  <a:pt x="48239" y="1418901"/>
                </a:lnTo>
                <a:lnTo>
                  <a:pt x="94505" y="1409449"/>
                </a:lnTo>
                <a:lnTo>
                  <a:pt x="138374" y="1394213"/>
                </a:lnTo>
                <a:lnTo>
                  <a:pt x="179422" y="1373617"/>
                </a:lnTo>
                <a:lnTo>
                  <a:pt x="217227" y="1348084"/>
                </a:lnTo>
                <a:lnTo>
                  <a:pt x="251364" y="1318037"/>
                </a:lnTo>
                <a:lnTo>
                  <a:pt x="281411" y="1283900"/>
                </a:lnTo>
                <a:lnTo>
                  <a:pt x="306944" y="1246095"/>
                </a:lnTo>
                <a:lnTo>
                  <a:pt x="327540" y="1205047"/>
                </a:lnTo>
                <a:lnTo>
                  <a:pt x="342776" y="1161178"/>
                </a:lnTo>
                <a:lnTo>
                  <a:pt x="352228" y="1114912"/>
                </a:lnTo>
                <a:lnTo>
                  <a:pt x="355473" y="1066673"/>
                </a:lnTo>
                <a:lnTo>
                  <a:pt x="349129" y="1019415"/>
                </a:lnTo>
                <a:lnTo>
                  <a:pt x="331225" y="976945"/>
                </a:lnTo>
                <a:lnTo>
                  <a:pt x="303450" y="940958"/>
                </a:lnTo>
                <a:lnTo>
                  <a:pt x="267494" y="913153"/>
                </a:lnTo>
                <a:lnTo>
                  <a:pt x="225048" y="895225"/>
                </a:lnTo>
                <a:lnTo>
                  <a:pt x="177800" y="888873"/>
                </a:lnTo>
                <a:close/>
              </a:path>
              <a:path w="5981700" h="1422400">
                <a:moveTo>
                  <a:pt x="5981192" y="355600"/>
                </a:moveTo>
                <a:lnTo>
                  <a:pt x="5625592" y="355600"/>
                </a:lnTo>
                <a:lnTo>
                  <a:pt x="5625592" y="711073"/>
                </a:lnTo>
                <a:lnTo>
                  <a:pt x="5673834" y="707828"/>
                </a:lnTo>
                <a:lnTo>
                  <a:pt x="5720107" y="698376"/>
                </a:lnTo>
                <a:lnTo>
                  <a:pt x="5763986" y="683140"/>
                </a:lnTo>
                <a:lnTo>
                  <a:pt x="5805047" y="662544"/>
                </a:lnTo>
                <a:lnTo>
                  <a:pt x="5842867" y="637011"/>
                </a:lnTo>
                <a:lnTo>
                  <a:pt x="5877020" y="606964"/>
                </a:lnTo>
                <a:lnTo>
                  <a:pt x="5907082" y="572827"/>
                </a:lnTo>
                <a:lnTo>
                  <a:pt x="5932630" y="535022"/>
                </a:lnTo>
                <a:lnTo>
                  <a:pt x="5953240" y="493974"/>
                </a:lnTo>
                <a:lnTo>
                  <a:pt x="5968486" y="450105"/>
                </a:lnTo>
                <a:lnTo>
                  <a:pt x="5977944" y="403839"/>
                </a:lnTo>
                <a:lnTo>
                  <a:pt x="5981192" y="355600"/>
                </a:lnTo>
                <a:close/>
              </a:path>
              <a:path w="5981700" h="1422400">
                <a:moveTo>
                  <a:pt x="5625592" y="0"/>
                </a:moveTo>
                <a:lnTo>
                  <a:pt x="5577352" y="3247"/>
                </a:lnTo>
                <a:lnTo>
                  <a:pt x="5531086" y="12705"/>
                </a:lnTo>
                <a:lnTo>
                  <a:pt x="5487217" y="27951"/>
                </a:lnTo>
                <a:lnTo>
                  <a:pt x="5446169" y="48561"/>
                </a:lnTo>
                <a:lnTo>
                  <a:pt x="5408364" y="74109"/>
                </a:lnTo>
                <a:lnTo>
                  <a:pt x="5374227" y="104171"/>
                </a:lnTo>
                <a:lnTo>
                  <a:pt x="5344180" y="138324"/>
                </a:lnTo>
                <a:lnTo>
                  <a:pt x="5318647" y="176144"/>
                </a:lnTo>
                <a:lnTo>
                  <a:pt x="5298051" y="217205"/>
                </a:lnTo>
                <a:lnTo>
                  <a:pt x="5282815" y="261084"/>
                </a:lnTo>
                <a:lnTo>
                  <a:pt x="5273363" y="307357"/>
                </a:lnTo>
                <a:lnTo>
                  <a:pt x="5270119" y="355600"/>
                </a:lnTo>
                <a:lnTo>
                  <a:pt x="5276462" y="402857"/>
                </a:lnTo>
                <a:lnTo>
                  <a:pt x="5294366" y="445327"/>
                </a:lnTo>
                <a:lnTo>
                  <a:pt x="5322141" y="481314"/>
                </a:lnTo>
                <a:lnTo>
                  <a:pt x="5358097" y="509119"/>
                </a:lnTo>
                <a:lnTo>
                  <a:pt x="5400543" y="527047"/>
                </a:lnTo>
                <a:lnTo>
                  <a:pt x="5447792" y="533400"/>
                </a:lnTo>
                <a:lnTo>
                  <a:pt x="5495049" y="527047"/>
                </a:lnTo>
                <a:lnTo>
                  <a:pt x="5537519" y="509119"/>
                </a:lnTo>
                <a:lnTo>
                  <a:pt x="5573506" y="481314"/>
                </a:lnTo>
                <a:lnTo>
                  <a:pt x="5601311" y="445327"/>
                </a:lnTo>
                <a:lnTo>
                  <a:pt x="5619239" y="402857"/>
                </a:lnTo>
                <a:lnTo>
                  <a:pt x="5625592" y="355600"/>
                </a:lnTo>
                <a:lnTo>
                  <a:pt x="5981192" y="355600"/>
                </a:lnTo>
                <a:lnTo>
                  <a:pt x="5977944" y="307357"/>
                </a:lnTo>
                <a:lnTo>
                  <a:pt x="5968486" y="261084"/>
                </a:lnTo>
                <a:lnTo>
                  <a:pt x="5953240" y="217205"/>
                </a:lnTo>
                <a:lnTo>
                  <a:pt x="5932630" y="176144"/>
                </a:lnTo>
                <a:lnTo>
                  <a:pt x="5907082" y="138324"/>
                </a:lnTo>
                <a:lnTo>
                  <a:pt x="5877020" y="104171"/>
                </a:lnTo>
                <a:lnTo>
                  <a:pt x="5842867" y="74109"/>
                </a:lnTo>
                <a:lnTo>
                  <a:pt x="5805047" y="48561"/>
                </a:lnTo>
                <a:lnTo>
                  <a:pt x="5763986" y="27951"/>
                </a:lnTo>
                <a:lnTo>
                  <a:pt x="5720107" y="12705"/>
                </a:lnTo>
                <a:lnTo>
                  <a:pt x="5673834" y="3247"/>
                </a:lnTo>
                <a:lnTo>
                  <a:pt x="5625592" y="0"/>
                </a:lnTo>
                <a:close/>
              </a:path>
            </a:pathLst>
          </a:custGeom>
          <a:solidFill>
            <a:srgbClr val="CDC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357422" y="642918"/>
            <a:ext cx="6337300" cy="5688965"/>
          </a:xfrm>
          <a:custGeom>
            <a:avLst/>
            <a:gdLst/>
            <a:ahLst/>
            <a:cxnLst/>
            <a:rect l="l" t="t" r="r" b="b"/>
            <a:pathLst>
              <a:path w="6337300" h="5688965">
                <a:moveTo>
                  <a:pt x="0" y="1066673"/>
                </a:moveTo>
                <a:lnTo>
                  <a:pt x="3247" y="1018430"/>
                </a:lnTo>
                <a:lnTo>
                  <a:pt x="12705" y="972157"/>
                </a:lnTo>
                <a:lnTo>
                  <a:pt x="27951" y="928278"/>
                </a:lnTo>
                <a:lnTo>
                  <a:pt x="48561" y="887217"/>
                </a:lnTo>
                <a:lnTo>
                  <a:pt x="74109" y="849397"/>
                </a:lnTo>
                <a:lnTo>
                  <a:pt x="104171" y="815244"/>
                </a:lnTo>
                <a:lnTo>
                  <a:pt x="138324" y="785182"/>
                </a:lnTo>
                <a:lnTo>
                  <a:pt x="176144" y="759634"/>
                </a:lnTo>
                <a:lnTo>
                  <a:pt x="217205" y="739024"/>
                </a:lnTo>
                <a:lnTo>
                  <a:pt x="261084" y="723778"/>
                </a:lnTo>
                <a:lnTo>
                  <a:pt x="307357" y="714320"/>
                </a:lnTo>
                <a:lnTo>
                  <a:pt x="355600" y="711073"/>
                </a:lnTo>
                <a:lnTo>
                  <a:pt x="5625719" y="711073"/>
                </a:lnTo>
                <a:lnTo>
                  <a:pt x="5625719" y="355600"/>
                </a:lnTo>
                <a:lnTo>
                  <a:pt x="5628963" y="307357"/>
                </a:lnTo>
                <a:lnTo>
                  <a:pt x="5638415" y="261084"/>
                </a:lnTo>
                <a:lnTo>
                  <a:pt x="5653651" y="217205"/>
                </a:lnTo>
                <a:lnTo>
                  <a:pt x="5674247" y="176144"/>
                </a:lnTo>
                <a:lnTo>
                  <a:pt x="5699780" y="138324"/>
                </a:lnTo>
                <a:lnTo>
                  <a:pt x="5729827" y="104171"/>
                </a:lnTo>
                <a:lnTo>
                  <a:pt x="5763964" y="74109"/>
                </a:lnTo>
                <a:lnTo>
                  <a:pt x="5801769" y="48561"/>
                </a:lnTo>
                <a:lnTo>
                  <a:pt x="5842817" y="27951"/>
                </a:lnTo>
                <a:lnTo>
                  <a:pt x="5886686" y="12705"/>
                </a:lnTo>
                <a:lnTo>
                  <a:pt x="5932952" y="3247"/>
                </a:lnTo>
                <a:lnTo>
                  <a:pt x="5981192" y="0"/>
                </a:lnTo>
                <a:lnTo>
                  <a:pt x="6029434" y="3247"/>
                </a:lnTo>
                <a:lnTo>
                  <a:pt x="6075707" y="12705"/>
                </a:lnTo>
                <a:lnTo>
                  <a:pt x="6119586" y="27951"/>
                </a:lnTo>
                <a:lnTo>
                  <a:pt x="6160647" y="48561"/>
                </a:lnTo>
                <a:lnTo>
                  <a:pt x="6198467" y="74109"/>
                </a:lnTo>
                <a:lnTo>
                  <a:pt x="6232620" y="104171"/>
                </a:lnTo>
                <a:lnTo>
                  <a:pt x="6262682" y="138324"/>
                </a:lnTo>
                <a:lnTo>
                  <a:pt x="6288230" y="176144"/>
                </a:lnTo>
                <a:lnTo>
                  <a:pt x="6308840" y="217205"/>
                </a:lnTo>
                <a:lnTo>
                  <a:pt x="6324086" y="261084"/>
                </a:lnTo>
                <a:lnTo>
                  <a:pt x="6333544" y="307357"/>
                </a:lnTo>
                <a:lnTo>
                  <a:pt x="6336792" y="355600"/>
                </a:lnTo>
                <a:lnTo>
                  <a:pt x="6336792" y="4622038"/>
                </a:lnTo>
                <a:lnTo>
                  <a:pt x="6333544" y="4670279"/>
                </a:lnTo>
                <a:lnTo>
                  <a:pt x="6324086" y="4716549"/>
                </a:lnTo>
                <a:lnTo>
                  <a:pt x="6308840" y="4760424"/>
                </a:lnTo>
                <a:lnTo>
                  <a:pt x="6288230" y="4801480"/>
                </a:lnTo>
                <a:lnTo>
                  <a:pt x="6262682" y="4839293"/>
                </a:lnTo>
                <a:lnTo>
                  <a:pt x="6232620" y="4873440"/>
                </a:lnTo>
                <a:lnTo>
                  <a:pt x="6198467" y="4903497"/>
                </a:lnTo>
                <a:lnTo>
                  <a:pt x="6160647" y="4929039"/>
                </a:lnTo>
                <a:lnTo>
                  <a:pt x="6119586" y="4949643"/>
                </a:lnTo>
                <a:lnTo>
                  <a:pt x="6075707" y="4964885"/>
                </a:lnTo>
                <a:lnTo>
                  <a:pt x="6029434" y="4974341"/>
                </a:lnTo>
                <a:lnTo>
                  <a:pt x="5981192" y="4977587"/>
                </a:lnTo>
                <a:lnTo>
                  <a:pt x="711073" y="4977587"/>
                </a:lnTo>
                <a:lnTo>
                  <a:pt x="711073" y="5333136"/>
                </a:lnTo>
                <a:lnTo>
                  <a:pt x="707828" y="5381380"/>
                </a:lnTo>
                <a:lnTo>
                  <a:pt x="698376" y="5427651"/>
                </a:lnTo>
                <a:lnTo>
                  <a:pt x="683140" y="5471526"/>
                </a:lnTo>
                <a:lnTo>
                  <a:pt x="662544" y="5512581"/>
                </a:lnTo>
                <a:lnTo>
                  <a:pt x="637011" y="5550393"/>
                </a:lnTo>
                <a:lnTo>
                  <a:pt x="606964" y="5584537"/>
                </a:lnTo>
                <a:lnTo>
                  <a:pt x="572827" y="5614591"/>
                </a:lnTo>
                <a:lnTo>
                  <a:pt x="535022" y="5640131"/>
                </a:lnTo>
                <a:lnTo>
                  <a:pt x="493974" y="5660732"/>
                </a:lnTo>
                <a:lnTo>
                  <a:pt x="450105" y="5675972"/>
                </a:lnTo>
                <a:lnTo>
                  <a:pt x="403839" y="5685427"/>
                </a:lnTo>
                <a:lnTo>
                  <a:pt x="355600" y="5688672"/>
                </a:lnTo>
                <a:lnTo>
                  <a:pt x="307357" y="5685427"/>
                </a:lnTo>
                <a:lnTo>
                  <a:pt x="261084" y="5675972"/>
                </a:lnTo>
                <a:lnTo>
                  <a:pt x="217205" y="5660732"/>
                </a:lnTo>
                <a:lnTo>
                  <a:pt x="176144" y="5640131"/>
                </a:lnTo>
                <a:lnTo>
                  <a:pt x="138324" y="5614591"/>
                </a:lnTo>
                <a:lnTo>
                  <a:pt x="104171" y="5584537"/>
                </a:lnTo>
                <a:lnTo>
                  <a:pt x="74109" y="5550393"/>
                </a:lnTo>
                <a:lnTo>
                  <a:pt x="48561" y="5512581"/>
                </a:lnTo>
                <a:lnTo>
                  <a:pt x="27951" y="5471526"/>
                </a:lnTo>
                <a:lnTo>
                  <a:pt x="12705" y="5427651"/>
                </a:lnTo>
                <a:lnTo>
                  <a:pt x="3247" y="5381380"/>
                </a:lnTo>
                <a:lnTo>
                  <a:pt x="0" y="5333136"/>
                </a:lnTo>
                <a:lnTo>
                  <a:pt x="0" y="1066673"/>
                </a:lnTo>
                <a:close/>
              </a:path>
            </a:pathLst>
          </a:custGeom>
          <a:ln w="25400">
            <a:solidFill>
              <a:srgbClr val="7597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965440" y="976249"/>
            <a:ext cx="711200" cy="355600"/>
          </a:xfrm>
          <a:custGeom>
            <a:avLst/>
            <a:gdLst/>
            <a:ahLst/>
            <a:cxnLst/>
            <a:rect l="l" t="t" r="r" b="b"/>
            <a:pathLst>
              <a:path w="711200" h="355600">
                <a:moveTo>
                  <a:pt x="0" y="355473"/>
                </a:moveTo>
                <a:lnTo>
                  <a:pt x="355473" y="355473"/>
                </a:lnTo>
                <a:lnTo>
                  <a:pt x="403715" y="352228"/>
                </a:lnTo>
                <a:lnTo>
                  <a:pt x="449988" y="342776"/>
                </a:lnTo>
                <a:lnTo>
                  <a:pt x="493867" y="327540"/>
                </a:lnTo>
                <a:lnTo>
                  <a:pt x="534928" y="306944"/>
                </a:lnTo>
                <a:lnTo>
                  <a:pt x="572748" y="281411"/>
                </a:lnTo>
                <a:lnTo>
                  <a:pt x="606901" y="251364"/>
                </a:lnTo>
                <a:lnTo>
                  <a:pt x="636963" y="217227"/>
                </a:lnTo>
                <a:lnTo>
                  <a:pt x="662511" y="179422"/>
                </a:lnTo>
                <a:lnTo>
                  <a:pt x="683121" y="138374"/>
                </a:lnTo>
                <a:lnTo>
                  <a:pt x="698367" y="94505"/>
                </a:lnTo>
                <a:lnTo>
                  <a:pt x="707825" y="48239"/>
                </a:lnTo>
                <a:lnTo>
                  <a:pt x="711073" y="0"/>
                </a:lnTo>
              </a:path>
            </a:pathLst>
          </a:custGeom>
          <a:ln w="25399">
            <a:solidFill>
              <a:srgbClr val="7597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965440" y="976249"/>
            <a:ext cx="355600" cy="355600"/>
          </a:xfrm>
          <a:custGeom>
            <a:avLst/>
            <a:gdLst/>
            <a:ahLst/>
            <a:cxnLst/>
            <a:rect l="l" t="t" r="r" b="b"/>
            <a:pathLst>
              <a:path w="355600" h="355600">
                <a:moveTo>
                  <a:pt x="355473" y="355473"/>
                </a:moveTo>
                <a:lnTo>
                  <a:pt x="355473" y="0"/>
                </a:lnTo>
                <a:lnTo>
                  <a:pt x="349120" y="47257"/>
                </a:lnTo>
                <a:lnTo>
                  <a:pt x="331192" y="89727"/>
                </a:lnTo>
                <a:lnTo>
                  <a:pt x="303387" y="125714"/>
                </a:lnTo>
                <a:lnTo>
                  <a:pt x="267400" y="153519"/>
                </a:lnTo>
                <a:lnTo>
                  <a:pt x="224930" y="171447"/>
                </a:lnTo>
                <a:lnTo>
                  <a:pt x="177673" y="177800"/>
                </a:lnTo>
                <a:lnTo>
                  <a:pt x="130424" y="171447"/>
                </a:lnTo>
                <a:lnTo>
                  <a:pt x="87978" y="153519"/>
                </a:lnTo>
                <a:lnTo>
                  <a:pt x="52022" y="125714"/>
                </a:lnTo>
                <a:lnTo>
                  <a:pt x="24247" y="89727"/>
                </a:lnTo>
                <a:lnTo>
                  <a:pt x="6343" y="47257"/>
                </a:lnTo>
                <a:lnTo>
                  <a:pt x="0" y="0"/>
                </a:lnTo>
              </a:path>
            </a:pathLst>
          </a:custGeom>
          <a:ln w="25400">
            <a:solidFill>
              <a:srgbClr val="7597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339720" y="1509522"/>
            <a:ext cx="711200" cy="533400"/>
          </a:xfrm>
          <a:custGeom>
            <a:avLst/>
            <a:gdLst/>
            <a:ahLst/>
            <a:cxnLst/>
            <a:rect l="l" t="t" r="r" b="b"/>
            <a:pathLst>
              <a:path w="711200" h="533400">
                <a:moveTo>
                  <a:pt x="355600" y="533273"/>
                </a:moveTo>
                <a:lnTo>
                  <a:pt x="355600" y="177800"/>
                </a:lnTo>
                <a:lnTo>
                  <a:pt x="361944" y="130542"/>
                </a:lnTo>
                <a:lnTo>
                  <a:pt x="379852" y="88072"/>
                </a:lnTo>
                <a:lnTo>
                  <a:pt x="407638" y="52085"/>
                </a:lnTo>
                <a:lnTo>
                  <a:pt x="443615" y="24280"/>
                </a:lnTo>
                <a:lnTo>
                  <a:pt x="486098" y="6352"/>
                </a:lnTo>
                <a:lnTo>
                  <a:pt x="533400" y="0"/>
                </a:lnTo>
                <a:lnTo>
                  <a:pt x="580648" y="6352"/>
                </a:lnTo>
                <a:lnTo>
                  <a:pt x="623094" y="24280"/>
                </a:lnTo>
                <a:lnTo>
                  <a:pt x="659050" y="52085"/>
                </a:lnTo>
                <a:lnTo>
                  <a:pt x="686825" y="88072"/>
                </a:lnTo>
                <a:lnTo>
                  <a:pt x="704729" y="130542"/>
                </a:lnTo>
                <a:lnTo>
                  <a:pt x="711073" y="177800"/>
                </a:lnTo>
                <a:lnTo>
                  <a:pt x="707828" y="226039"/>
                </a:lnTo>
                <a:lnTo>
                  <a:pt x="698376" y="272305"/>
                </a:lnTo>
                <a:lnTo>
                  <a:pt x="683140" y="316174"/>
                </a:lnTo>
                <a:lnTo>
                  <a:pt x="662544" y="357222"/>
                </a:lnTo>
                <a:lnTo>
                  <a:pt x="637011" y="395027"/>
                </a:lnTo>
                <a:lnTo>
                  <a:pt x="606964" y="429164"/>
                </a:lnTo>
                <a:lnTo>
                  <a:pt x="572827" y="459211"/>
                </a:lnTo>
                <a:lnTo>
                  <a:pt x="535022" y="484744"/>
                </a:lnTo>
                <a:lnTo>
                  <a:pt x="493974" y="505340"/>
                </a:lnTo>
                <a:lnTo>
                  <a:pt x="450105" y="520576"/>
                </a:lnTo>
                <a:lnTo>
                  <a:pt x="403839" y="530028"/>
                </a:lnTo>
                <a:lnTo>
                  <a:pt x="355600" y="533273"/>
                </a:lnTo>
                <a:lnTo>
                  <a:pt x="307357" y="530028"/>
                </a:lnTo>
                <a:lnTo>
                  <a:pt x="261084" y="520576"/>
                </a:lnTo>
                <a:lnTo>
                  <a:pt x="217205" y="505340"/>
                </a:lnTo>
                <a:lnTo>
                  <a:pt x="176144" y="484744"/>
                </a:lnTo>
                <a:lnTo>
                  <a:pt x="138324" y="459211"/>
                </a:lnTo>
                <a:lnTo>
                  <a:pt x="104171" y="429164"/>
                </a:lnTo>
                <a:lnTo>
                  <a:pt x="74109" y="395027"/>
                </a:lnTo>
                <a:lnTo>
                  <a:pt x="48561" y="357222"/>
                </a:lnTo>
                <a:lnTo>
                  <a:pt x="27951" y="316174"/>
                </a:lnTo>
                <a:lnTo>
                  <a:pt x="12705" y="272305"/>
                </a:lnTo>
                <a:lnTo>
                  <a:pt x="3247" y="226039"/>
                </a:lnTo>
                <a:lnTo>
                  <a:pt x="0" y="177800"/>
                </a:lnTo>
              </a:path>
            </a:pathLst>
          </a:custGeom>
          <a:ln w="25399">
            <a:solidFill>
              <a:srgbClr val="7597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050794" y="1687322"/>
            <a:ext cx="0" cy="3910965"/>
          </a:xfrm>
          <a:custGeom>
            <a:avLst/>
            <a:gdLst/>
            <a:ahLst/>
            <a:cxnLst/>
            <a:rect l="l" t="t" r="r" b="b"/>
            <a:pathLst>
              <a:path h="3910965">
                <a:moveTo>
                  <a:pt x="0" y="0"/>
                </a:moveTo>
                <a:lnTo>
                  <a:pt x="0" y="3910914"/>
                </a:lnTo>
              </a:path>
            </a:pathLst>
          </a:custGeom>
          <a:ln w="25400">
            <a:solidFill>
              <a:srgbClr val="7597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143240" y="2143116"/>
            <a:ext cx="4835525" cy="33239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28270">
              <a:lnSpc>
                <a:spcPct val="100000"/>
              </a:lnSpc>
            </a:pP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5" dirty="0">
                <a:latin typeface="Times New Roman"/>
                <a:cs typeface="Times New Roman"/>
              </a:rPr>
              <a:t>проекте </a:t>
            </a:r>
            <a:r>
              <a:rPr sz="1800" dirty="0">
                <a:latin typeface="Times New Roman"/>
                <a:cs typeface="Times New Roman"/>
              </a:rPr>
              <a:t>местного </a:t>
            </a:r>
            <a:r>
              <a:rPr sz="1800" spc="-15" dirty="0">
                <a:latin typeface="Times New Roman"/>
                <a:cs typeface="Times New Roman"/>
              </a:rPr>
              <a:t>бюджета </a:t>
            </a:r>
            <a:r>
              <a:rPr sz="1800" dirty="0">
                <a:latin typeface="Times New Roman"/>
                <a:cs typeface="Times New Roman"/>
              </a:rPr>
              <a:t>на 2015-2017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spc="-25" dirty="0">
                <a:latin typeface="Times New Roman"/>
                <a:cs typeface="Times New Roman"/>
              </a:rPr>
              <a:t>годы  </a:t>
            </a:r>
            <a:r>
              <a:rPr sz="1800" spc="-5" dirty="0">
                <a:latin typeface="Times New Roman"/>
                <a:cs typeface="Times New Roman"/>
              </a:rPr>
              <a:t>предусмотрены </a:t>
            </a:r>
            <a:r>
              <a:rPr sz="1800" spc="-15" dirty="0">
                <a:latin typeface="Times New Roman"/>
                <a:cs typeface="Times New Roman"/>
              </a:rPr>
              <a:t>бюджетные </a:t>
            </a:r>
            <a:r>
              <a:rPr sz="1800" spc="-5" dirty="0">
                <a:latin typeface="Times New Roman"/>
                <a:cs typeface="Times New Roman"/>
              </a:rPr>
              <a:t>ассигнования </a:t>
            </a:r>
            <a:r>
              <a:rPr sz="1800" dirty="0">
                <a:latin typeface="Times New Roman"/>
                <a:cs typeface="Times New Roman"/>
              </a:rPr>
              <a:t>на  реализацию </a:t>
            </a:r>
            <a:r>
              <a:rPr sz="1800" spc="-5" dirty="0">
                <a:latin typeface="Times New Roman"/>
                <a:cs typeface="Times New Roman"/>
              </a:rPr>
              <a:t>муниципальной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программы</a:t>
            </a:r>
            <a:endParaRPr sz="1800">
              <a:latin typeface="Times New Roman"/>
              <a:cs typeface="Times New Roman"/>
            </a:endParaRPr>
          </a:p>
          <a:p>
            <a:pPr marL="12700" marR="5080">
              <a:lnSpc>
                <a:spcPct val="100099"/>
              </a:lnSpc>
            </a:pPr>
            <a:r>
              <a:rPr sz="1800" spc="-5" dirty="0">
                <a:latin typeface="Times New Roman"/>
                <a:cs typeface="Times New Roman"/>
              </a:rPr>
              <a:t>«Обеспечение качественными </a:t>
            </a:r>
            <a:r>
              <a:rPr sz="1800" dirty="0">
                <a:latin typeface="Times New Roman"/>
                <a:cs typeface="Times New Roman"/>
              </a:rPr>
              <a:t>жилищно-  </a:t>
            </a:r>
            <a:r>
              <a:rPr sz="1800" spc="-10" dirty="0">
                <a:latin typeface="Times New Roman"/>
                <a:cs typeface="Times New Roman"/>
              </a:rPr>
              <a:t>коммунальными </a:t>
            </a:r>
            <a:r>
              <a:rPr sz="1800" dirty="0">
                <a:latin typeface="Times New Roman"/>
                <a:cs typeface="Times New Roman"/>
              </a:rPr>
              <a:t>услугами </a:t>
            </a:r>
            <a:r>
              <a:rPr sz="1800">
                <a:latin typeface="Times New Roman"/>
                <a:cs typeface="Times New Roman"/>
              </a:rPr>
              <a:t>населения  </a:t>
            </a:r>
            <a:r>
              <a:rPr lang="ru-RU" sz="1800" spc="-15" dirty="0" err="1" smtClean="0">
                <a:latin typeface="Times New Roman"/>
                <a:cs typeface="Times New Roman"/>
              </a:rPr>
              <a:t>Селивановского</a:t>
            </a:r>
            <a:r>
              <a:rPr lang="ru-RU" sz="1800" spc="-15" dirty="0" smtClean="0">
                <a:latin typeface="Times New Roman"/>
                <a:cs typeface="Times New Roman"/>
              </a:rPr>
              <a:t> сельского поселения</a:t>
            </a:r>
            <a:r>
              <a:rPr sz="1800" smtClean="0">
                <a:latin typeface="Times New Roman"/>
                <a:cs typeface="Times New Roman"/>
              </a:rPr>
              <a:t>» </a:t>
            </a:r>
            <a:r>
              <a:rPr sz="1800" dirty="0">
                <a:latin typeface="Times New Roman"/>
                <a:cs typeface="Times New Roman"/>
              </a:rPr>
              <a:t>на </a:t>
            </a:r>
            <a:r>
              <a:rPr sz="1800" spc="-25" dirty="0">
                <a:latin typeface="Times New Roman"/>
                <a:cs typeface="Times New Roman"/>
              </a:rPr>
              <a:t>расходы </a:t>
            </a:r>
            <a:r>
              <a:rPr sz="1800" spc="-5" dirty="0">
                <a:latin typeface="Times New Roman"/>
                <a:cs typeface="Times New Roman"/>
              </a:rPr>
              <a:t>по уплате  </a:t>
            </a:r>
            <a:r>
              <a:rPr sz="1800" spc="10" dirty="0">
                <a:latin typeface="Times New Roman"/>
                <a:cs typeface="Times New Roman"/>
              </a:rPr>
              <a:t>взноса </a:t>
            </a:r>
            <a:r>
              <a:rPr sz="1800" dirty="0">
                <a:latin typeface="Times New Roman"/>
                <a:cs typeface="Times New Roman"/>
              </a:rPr>
              <a:t>на </a:t>
            </a:r>
            <a:r>
              <a:rPr sz="1800" spc="-5" dirty="0">
                <a:latin typeface="Times New Roman"/>
                <a:cs typeface="Times New Roman"/>
              </a:rPr>
              <a:t>капитальный </a:t>
            </a:r>
            <a:r>
              <a:rPr sz="1800" dirty="0">
                <a:latin typeface="Times New Roman"/>
                <a:cs typeface="Times New Roman"/>
              </a:rPr>
              <a:t>ремонт </a:t>
            </a:r>
            <a:r>
              <a:rPr sz="1800" spc="-10" dirty="0">
                <a:latin typeface="Times New Roman"/>
                <a:cs typeface="Times New Roman"/>
              </a:rPr>
              <a:t>многоквартирных  домов </a:t>
            </a:r>
            <a:r>
              <a:rPr sz="1800" spc="-5" dirty="0">
                <a:latin typeface="Times New Roman"/>
                <a:cs typeface="Times New Roman"/>
              </a:rPr>
              <a:t>в </a:t>
            </a:r>
            <a:r>
              <a:rPr sz="1800" dirty="0">
                <a:latin typeface="Times New Roman"/>
                <a:cs typeface="Times New Roman"/>
              </a:rPr>
              <a:t>2015 </a:t>
            </a:r>
            <a:r>
              <a:rPr sz="1800" spc="-25" dirty="0">
                <a:latin typeface="Times New Roman"/>
                <a:cs typeface="Times New Roman"/>
              </a:rPr>
              <a:t>году </a:t>
            </a:r>
            <a:r>
              <a:rPr sz="1800">
                <a:latin typeface="Times New Roman"/>
                <a:cs typeface="Times New Roman"/>
              </a:rPr>
              <a:t>– </a:t>
            </a:r>
            <a:r>
              <a:rPr lang="ru-RU" sz="1800" dirty="0" smtClean="0">
                <a:latin typeface="Times New Roman"/>
                <a:cs typeface="Times New Roman"/>
              </a:rPr>
              <a:t>30,6</a:t>
            </a:r>
            <a:r>
              <a:rPr sz="1800" smtClean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тыс</a:t>
            </a:r>
            <a:r>
              <a:rPr sz="1800">
                <a:latin typeface="Times New Roman"/>
                <a:cs typeface="Times New Roman"/>
              </a:rPr>
              <a:t>. </a:t>
            </a:r>
            <a:r>
              <a:rPr sz="1800" spc="-15" smtClean="0">
                <a:latin typeface="Times New Roman"/>
                <a:cs typeface="Times New Roman"/>
              </a:rPr>
              <a:t>рублей</a:t>
            </a:r>
            <a:r>
              <a:rPr lang="ru-RU" spc="-15" dirty="0" smtClean="0">
                <a:latin typeface="Times New Roman"/>
                <a:cs typeface="Times New Roman"/>
              </a:rPr>
              <a:t>, мероприятия по содержанию объектов коммунальной инфраструктуры – 260,6</a:t>
            </a:r>
            <a:r>
              <a:rPr sz="1800" spc="-15" smtClean="0">
                <a:latin typeface="Times New Roman"/>
                <a:cs typeface="Times New Roman"/>
              </a:rPr>
              <a:t>  </a:t>
            </a:r>
            <a:r>
              <a:rPr sz="1800" spc="-5" dirty="0">
                <a:latin typeface="Arial"/>
                <a:cs typeface="Arial"/>
              </a:rPr>
              <a:t>Финансирование программы заложено на  </a:t>
            </a:r>
            <a:r>
              <a:rPr sz="1800" spc="-5">
                <a:latin typeface="Arial"/>
                <a:cs typeface="Arial"/>
              </a:rPr>
              <a:t>2019-2020</a:t>
            </a:r>
            <a:r>
              <a:rPr sz="1800" spc="-70">
                <a:latin typeface="Arial"/>
                <a:cs typeface="Arial"/>
              </a:rPr>
              <a:t> </a:t>
            </a:r>
            <a:r>
              <a:rPr sz="1800" spc="-20" smtClean="0">
                <a:latin typeface="Arial"/>
                <a:cs typeface="Arial"/>
              </a:rPr>
              <a:t>годы</a:t>
            </a:r>
            <a:r>
              <a:rPr lang="ru-RU" sz="1800" spc="-20" dirty="0" smtClean="0">
                <a:latin typeface="Arial"/>
                <a:cs typeface="Arial"/>
              </a:rPr>
              <a:t>.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31</a:t>
            </a:fld>
            <a:endParaRPr lang="ru-RU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1524000" y="1395413"/>
          <a:ext cx="6096000" cy="4067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402207" y="572389"/>
            <a:ext cx="5598160" cy="915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" algn="ctr">
              <a:lnSpc>
                <a:spcPct val="100000"/>
              </a:lnSpc>
            </a:pPr>
            <a:r>
              <a:rPr sz="3000" b="1" dirty="0">
                <a:solidFill>
                  <a:srgbClr val="FF0000"/>
                </a:solidFill>
                <a:latin typeface="Arial"/>
                <a:cs typeface="Arial"/>
              </a:rPr>
              <a:t>М</a:t>
            </a:r>
            <a:r>
              <a:rPr sz="2400" b="1" dirty="0">
                <a:solidFill>
                  <a:srgbClr val="FF0000"/>
                </a:solidFill>
                <a:latin typeface="Arial"/>
                <a:cs typeface="Arial"/>
              </a:rPr>
              <a:t>УНИЦИПАЛЬНАЯ</a:t>
            </a:r>
            <a:r>
              <a:rPr sz="2400" b="1" spc="13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30" dirty="0">
                <a:solidFill>
                  <a:srgbClr val="FF0000"/>
                </a:solidFill>
                <a:latin typeface="Arial"/>
                <a:cs typeface="Arial"/>
              </a:rPr>
              <a:t>ПРОГРАММА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3000" b="1" spc="-55" dirty="0">
                <a:solidFill>
                  <a:srgbClr val="FF0000"/>
                </a:solidFill>
                <a:latin typeface="Arial"/>
                <a:cs typeface="Arial"/>
              </a:rPr>
              <a:t>«О</a:t>
            </a:r>
            <a:r>
              <a:rPr sz="2400" b="1" spc="-55" dirty="0">
                <a:solidFill>
                  <a:srgbClr val="FF0000"/>
                </a:solidFill>
                <a:latin typeface="Arial"/>
                <a:cs typeface="Arial"/>
              </a:rPr>
              <a:t>ХРАНА 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ОКРУЖАЮЩЕЙ СРЕДЫ</a:t>
            </a:r>
            <a:r>
              <a:rPr sz="2400" b="1" spc="57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0000"/>
                </a:solidFill>
                <a:latin typeface="Arial"/>
                <a:cs typeface="Arial"/>
              </a:rPr>
              <a:t>И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77341" y="1487170"/>
            <a:ext cx="6849745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20" dirty="0">
                <a:solidFill>
                  <a:srgbClr val="FF0000"/>
                </a:solidFill>
                <a:latin typeface="Arial"/>
                <a:cs typeface="Arial"/>
              </a:rPr>
              <a:t>РАЦИОНАЛЬНОЕ</a:t>
            </a:r>
            <a:r>
              <a:rPr sz="2400" b="1" spc="13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FF0000"/>
                </a:solidFill>
                <a:latin typeface="Arial"/>
                <a:cs typeface="Arial"/>
              </a:rPr>
              <a:t>ПРИРОДОПОЛЬЗОВАНИЕ</a:t>
            </a:r>
            <a:r>
              <a:rPr sz="3000" b="1" spc="-20" dirty="0">
                <a:solidFill>
                  <a:srgbClr val="FF0000"/>
                </a:solidFill>
                <a:latin typeface="Arial"/>
                <a:cs typeface="Arial"/>
              </a:rPr>
              <a:t>»</a:t>
            </a:r>
            <a:endParaRPr sz="30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0" y="2280411"/>
            <a:ext cx="1294130" cy="1848485"/>
          </a:xfrm>
          <a:custGeom>
            <a:avLst/>
            <a:gdLst/>
            <a:ahLst/>
            <a:cxnLst/>
            <a:rect l="l" t="t" r="r" b="b"/>
            <a:pathLst>
              <a:path w="1294130" h="1848485">
                <a:moveTo>
                  <a:pt x="0" y="0"/>
                </a:moveTo>
                <a:lnTo>
                  <a:pt x="0" y="1201165"/>
                </a:lnTo>
                <a:lnTo>
                  <a:pt x="646836" y="1848104"/>
                </a:lnTo>
                <a:lnTo>
                  <a:pt x="1293621" y="1201165"/>
                </a:lnTo>
                <a:lnTo>
                  <a:pt x="1293621" y="646811"/>
                </a:lnTo>
                <a:lnTo>
                  <a:pt x="646836" y="646811"/>
                </a:lnTo>
                <a:lnTo>
                  <a:pt x="0" y="0"/>
                </a:lnTo>
                <a:close/>
              </a:path>
              <a:path w="1294130" h="1848485">
                <a:moveTo>
                  <a:pt x="1293621" y="0"/>
                </a:moveTo>
                <a:lnTo>
                  <a:pt x="646836" y="646811"/>
                </a:lnTo>
                <a:lnTo>
                  <a:pt x="1293621" y="646811"/>
                </a:lnTo>
                <a:lnTo>
                  <a:pt x="1293621" y="0"/>
                </a:lnTo>
                <a:close/>
              </a:path>
            </a:pathLst>
          </a:custGeom>
          <a:solidFill>
            <a:srgbClr val="7597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0" y="2280411"/>
            <a:ext cx="1294130" cy="1848485"/>
          </a:xfrm>
          <a:custGeom>
            <a:avLst/>
            <a:gdLst/>
            <a:ahLst/>
            <a:cxnLst/>
            <a:rect l="l" t="t" r="r" b="b"/>
            <a:pathLst>
              <a:path w="1294130" h="1848485">
                <a:moveTo>
                  <a:pt x="1293621" y="0"/>
                </a:moveTo>
                <a:lnTo>
                  <a:pt x="1293621" y="1201165"/>
                </a:lnTo>
                <a:lnTo>
                  <a:pt x="646836" y="1848104"/>
                </a:lnTo>
                <a:lnTo>
                  <a:pt x="0" y="1201165"/>
                </a:lnTo>
                <a:lnTo>
                  <a:pt x="0" y="0"/>
                </a:lnTo>
                <a:lnTo>
                  <a:pt x="646836" y="646811"/>
                </a:lnTo>
                <a:lnTo>
                  <a:pt x="1293621" y="0"/>
                </a:lnTo>
                <a:close/>
              </a:path>
            </a:pathLst>
          </a:custGeom>
          <a:ln w="25400">
            <a:solidFill>
              <a:srgbClr val="7597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90296" y="2949447"/>
            <a:ext cx="913130" cy="4514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900" dirty="0">
                <a:solidFill>
                  <a:srgbClr val="FFFFFF"/>
                </a:solidFill>
                <a:latin typeface="Arial"/>
                <a:cs typeface="Arial"/>
              </a:rPr>
              <a:t>Ц</a:t>
            </a:r>
            <a:r>
              <a:rPr sz="2900" spc="-10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900" dirty="0">
                <a:solidFill>
                  <a:srgbClr val="FFFFFF"/>
                </a:solidFill>
                <a:latin typeface="Arial"/>
                <a:cs typeface="Arial"/>
              </a:rPr>
              <a:t>ли</a:t>
            </a:r>
            <a:endParaRPr sz="29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293622" y="2280411"/>
            <a:ext cx="7850505" cy="1201420"/>
          </a:xfrm>
          <a:custGeom>
            <a:avLst/>
            <a:gdLst/>
            <a:ahLst/>
            <a:cxnLst/>
            <a:rect l="l" t="t" r="r" b="b"/>
            <a:pathLst>
              <a:path w="7850505" h="1201420">
                <a:moveTo>
                  <a:pt x="7650099" y="0"/>
                </a:moveTo>
                <a:lnTo>
                  <a:pt x="0" y="0"/>
                </a:lnTo>
                <a:lnTo>
                  <a:pt x="0" y="1201165"/>
                </a:lnTo>
                <a:lnTo>
                  <a:pt x="7650099" y="1201165"/>
                </a:lnTo>
                <a:lnTo>
                  <a:pt x="7696023" y="1195883"/>
                </a:lnTo>
                <a:lnTo>
                  <a:pt x="7738179" y="1180835"/>
                </a:lnTo>
                <a:lnTo>
                  <a:pt x="7775365" y="1157218"/>
                </a:lnTo>
                <a:lnTo>
                  <a:pt x="7806380" y="1126230"/>
                </a:lnTo>
                <a:lnTo>
                  <a:pt x="7830022" y="1089069"/>
                </a:lnTo>
                <a:lnTo>
                  <a:pt x="7845088" y="1046930"/>
                </a:lnTo>
                <a:lnTo>
                  <a:pt x="7850378" y="1001013"/>
                </a:lnTo>
                <a:lnTo>
                  <a:pt x="7850378" y="200151"/>
                </a:lnTo>
                <a:lnTo>
                  <a:pt x="7845088" y="154275"/>
                </a:lnTo>
                <a:lnTo>
                  <a:pt x="7830022" y="112152"/>
                </a:lnTo>
                <a:lnTo>
                  <a:pt x="7806380" y="74988"/>
                </a:lnTo>
                <a:lnTo>
                  <a:pt x="7775365" y="43987"/>
                </a:lnTo>
                <a:lnTo>
                  <a:pt x="7738179" y="20352"/>
                </a:lnTo>
                <a:lnTo>
                  <a:pt x="7696023" y="5288"/>
                </a:lnTo>
                <a:lnTo>
                  <a:pt x="76500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293622" y="2280411"/>
            <a:ext cx="7850505" cy="1201420"/>
          </a:xfrm>
          <a:custGeom>
            <a:avLst/>
            <a:gdLst/>
            <a:ahLst/>
            <a:cxnLst/>
            <a:rect l="l" t="t" r="r" b="b"/>
            <a:pathLst>
              <a:path w="7850505" h="1201420">
                <a:moveTo>
                  <a:pt x="7850378" y="200151"/>
                </a:moveTo>
                <a:lnTo>
                  <a:pt x="7850378" y="1001013"/>
                </a:lnTo>
                <a:lnTo>
                  <a:pt x="7845088" y="1046930"/>
                </a:lnTo>
                <a:lnTo>
                  <a:pt x="7830022" y="1089069"/>
                </a:lnTo>
                <a:lnTo>
                  <a:pt x="7806380" y="1126230"/>
                </a:lnTo>
                <a:lnTo>
                  <a:pt x="7775365" y="1157218"/>
                </a:lnTo>
                <a:lnTo>
                  <a:pt x="7738179" y="1180835"/>
                </a:lnTo>
                <a:lnTo>
                  <a:pt x="7696023" y="1195883"/>
                </a:lnTo>
                <a:lnTo>
                  <a:pt x="7650099" y="1201165"/>
                </a:lnTo>
                <a:lnTo>
                  <a:pt x="0" y="1201165"/>
                </a:lnTo>
                <a:lnTo>
                  <a:pt x="0" y="0"/>
                </a:lnTo>
                <a:lnTo>
                  <a:pt x="7650099" y="0"/>
                </a:lnTo>
                <a:lnTo>
                  <a:pt x="7696023" y="5288"/>
                </a:lnTo>
                <a:lnTo>
                  <a:pt x="7738179" y="20352"/>
                </a:lnTo>
                <a:lnTo>
                  <a:pt x="7775365" y="43987"/>
                </a:lnTo>
                <a:lnTo>
                  <a:pt x="7806380" y="74988"/>
                </a:lnTo>
                <a:lnTo>
                  <a:pt x="7830022" y="112152"/>
                </a:lnTo>
                <a:lnTo>
                  <a:pt x="7845088" y="154275"/>
                </a:lnTo>
                <a:lnTo>
                  <a:pt x="7850378" y="200151"/>
                </a:lnTo>
                <a:close/>
              </a:path>
            </a:pathLst>
          </a:custGeom>
          <a:ln w="25400">
            <a:solidFill>
              <a:srgbClr val="7597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423542" y="2310638"/>
            <a:ext cx="7404100" cy="579120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241300" marR="5080" indent="-228600">
              <a:lnSpc>
                <a:spcPts val="2080"/>
              </a:lnSpc>
              <a:spcBef>
                <a:spcPts val="335"/>
              </a:spcBef>
              <a:buChar char="•"/>
              <a:tabLst>
                <a:tab pos="241300" algn="l"/>
              </a:tabLst>
            </a:pPr>
            <a:r>
              <a:rPr sz="2000" dirty="0">
                <a:latin typeface="Arial"/>
                <a:cs typeface="Arial"/>
              </a:rPr>
              <a:t>повышение </a:t>
            </a:r>
            <a:r>
              <a:rPr sz="2000" spc="-5" dirty="0">
                <a:latin typeface="Arial"/>
                <a:cs typeface="Arial"/>
              </a:rPr>
              <a:t>защищенности окружающей </a:t>
            </a:r>
            <a:r>
              <a:rPr sz="2000" spc="-10" dirty="0">
                <a:latin typeface="Arial"/>
                <a:cs typeface="Arial"/>
              </a:rPr>
              <a:t>среды </a:t>
            </a:r>
            <a:r>
              <a:rPr sz="2000" spc="-25" dirty="0">
                <a:latin typeface="Arial"/>
                <a:cs typeface="Arial"/>
              </a:rPr>
              <a:t>от  </a:t>
            </a:r>
            <a:r>
              <a:rPr sz="2000" spc="-10" dirty="0">
                <a:latin typeface="Arial"/>
                <a:cs typeface="Arial"/>
              </a:rPr>
              <a:t>антропогенного воздействия </a:t>
            </a:r>
            <a:r>
              <a:rPr sz="2000" spc="-5" dirty="0">
                <a:latin typeface="Arial"/>
                <a:cs typeface="Arial"/>
              </a:rPr>
              <a:t>для </a:t>
            </a:r>
            <a:r>
              <a:rPr sz="2000" spc="-10" dirty="0">
                <a:latin typeface="Arial"/>
                <a:cs typeface="Arial"/>
              </a:rPr>
              <a:t>обеспечения</a:t>
            </a:r>
            <a:r>
              <a:rPr sz="2000" spc="-15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безопасности</a:t>
            </a:r>
            <a:endParaRPr sz="20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652142" y="2836671"/>
            <a:ext cx="7405370" cy="315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10" dirty="0">
                <a:latin typeface="Arial"/>
                <a:cs typeface="Arial"/>
              </a:rPr>
              <a:t>жизнедеятельности </a:t>
            </a:r>
            <a:r>
              <a:rPr sz="2000" spc="-5" dirty="0">
                <a:latin typeface="Arial"/>
                <a:cs typeface="Arial"/>
              </a:rPr>
              <a:t>человека, </a:t>
            </a:r>
            <a:r>
              <a:rPr sz="2000" dirty="0">
                <a:latin typeface="Arial"/>
                <a:cs typeface="Arial"/>
              </a:rPr>
              <a:t>рациональное </a:t>
            </a:r>
            <a:r>
              <a:rPr sz="2000" spc="-10" dirty="0">
                <a:latin typeface="Arial"/>
                <a:cs typeface="Arial"/>
              </a:rPr>
              <a:t>использование</a:t>
            </a:r>
            <a:r>
              <a:rPr sz="2000" spc="-2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и</a:t>
            </a:r>
            <a:endParaRPr sz="20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52142" y="3100323"/>
            <a:ext cx="3376295" cy="315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latin typeface="Arial"/>
                <a:cs typeface="Arial"/>
              </a:rPr>
              <a:t>охрана </a:t>
            </a:r>
            <a:r>
              <a:rPr sz="2000" spc="-10" dirty="0">
                <a:latin typeface="Arial"/>
                <a:cs typeface="Arial"/>
              </a:rPr>
              <a:t>природных</a:t>
            </a:r>
            <a:r>
              <a:rPr sz="2000" spc="-4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ресурсов</a:t>
            </a:r>
            <a:endParaRPr sz="20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0" y="3939285"/>
            <a:ext cx="1294130" cy="2916555"/>
          </a:xfrm>
          <a:custGeom>
            <a:avLst/>
            <a:gdLst/>
            <a:ahLst/>
            <a:cxnLst/>
            <a:rect l="l" t="t" r="r" b="b"/>
            <a:pathLst>
              <a:path w="1294130" h="2916554">
                <a:moveTo>
                  <a:pt x="0" y="0"/>
                </a:moveTo>
                <a:lnTo>
                  <a:pt x="0" y="2269655"/>
                </a:lnTo>
                <a:lnTo>
                  <a:pt x="646836" y="2916483"/>
                </a:lnTo>
                <a:lnTo>
                  <a:pt x="1293621" y="2269655"/>
                </a:lnTo>
                <a:lnTo>
                  <a:pt x="1293621" y="646811"/>
                </a:lnTo>
                <a:lnTo>
                  <a:pt x="646836" y="646811"/>
                </a:lnTo>
                <a:lnTo>
                  <a:pt x="0" y="0"/>
                </a:lnTo>
                <a:close/>
              </a:path>
              <a:path w="1294130" h="2916554">
                <a:moveTo>
                  <a:pt x="1293621" y="0"/>
                </a:moveTo>
                <a:lnTo>
                  <a:pt x="646836" y="646811"/>
                </a:lnTo>
                <a:lnTo>
                  <a:pt x="1293621" y="646811"/>
                </a:lnTo>
                <a:lnTo>
                  <a:pt x="1293621" y="0"/>
                </a:lnTo>
                <a:close/>
              </a:path>
            </a:pathLst>
          </a:custGeom>
          <a:solidFill>
            <a:srgbClr val="B32C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0" y="3939285"/>
            <a:ext cx="1294130" cy="2916555"/>
          </a:xfrm>
          <a:custGeom>
            <a:avLst/>
            <a:gdLst/>
            <a:ahLst/>
            <a:cxnLst/>
            <a:rect l="l" t="t" r="r" b="b"/>
            <a:pathLst>
              <a:path w="1294130" h="2916554">
                <a:moveTo>
                  <a:pt x="1293621" y="0"/>
                </a:moveTo>
                <a:lnTo>
                  <a:pt x="1293621" y="2269655"/>
                </a:lnTo>
                <a:lnTo>
                  <a:pt x="646836" y="2916483"/>
                </a:lnTo>
                <a:lnTo>
                  <a:pt x="0" y="2269655"/>
                </a:lnTo>
                <a:lnTo>
                  <a:pt x="0" y="0"/>
                </a:lnTo>
                <a:lnTo>
                  <a:pt x="646836" y="646811"/>
                </a:lnTo>
                <a:lnTo>
                  <a:pt x="1293621" y="0"/>
                </a:lnTo>
                <a:close/>
              </a:path>
            </a:pathLst>
          </a:custGeom>
          <a:ln w="25400">
            <a:solidFill>
              <a:srgbClr val="B32C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5036" y="5143119"/>
            <a:ext cx="1265555" cy="4514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900" dirty="0">
                <a:solidFill>
                  <a:srgbClr val="FFFFFF"/>
                </a:solidFill>
                <a:latin typeface="Arial"/>
                <a:cs typeface="Arial"/>
              </a:rPr>
              <a:t>Зад</a:t>
            </a:r>
            <a:r>
              <a:rPr sz="2900" spc="-5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900" dirty="0">
                <a:solidFill>
                  <a:srgbClr val="FFFFFF"/>
                </a:solidFill>
                <a:latin typeface="Arial"/>
                <a:cs typeface="Arial"/>
              </a:rPr>
              <a:t>чи</a:t>
            </a:r>
            <a:endParaRPr sz="29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1293622" y="3912361"/>
            <a:ext cx="7850505" cy="2320925"/>
          </a:xfrm>
          <a:custGeom>
            <a:avLst/>
            <a:gdLst/>
            <a:ahLst/>
            <a:cxnLst/>
            <a:rect l="l" t="t" r="r" b="b"/>
            <a:pathLst>
              <a:path w="7850505" h="2320925">
                <a:moveTo>
                  <a:pt x="7463535" y="0"/>
                </a:moveTo>
                <a:lnTo>
                  <a:pt x="0" y="0"/>
                </a:lnTo>
                <a:lnTo>
                  <a:pt x="0" y="2320899"/>
                </a:lnTo>
                <a:lnTo>
                  <a:pt x="7463535" y="2320899"/>
                </a:lnTo>
                <a:lnTo>
                  <a:pt x="7512054" y="2317885"/>
                </a:lnTo>
                <a:lnTo>
                  <a:pt x="7558775" y="2309085"/>
                </a:lnTo>
                <a:lnTo>
                  <a:pt x="7603337" y="2294861"/>
                </a:lnTo>
                <a:lnTo>
                  <a:pt x="7645377" y="2275576"/>
                </a:lnTo>
                <a:lnTo>
                  <a:pt x="7684532" y="2251593"/>
                </a:lnTo>
                <a:lnTo>
                  <a:pt x="7720439" y="2223273"/>
                </a:lnTo>
                <a:lnTo>
                  <a:pt x="7752736" y="2190980"/>
                </a:lnTo>
                <a:lnTo>
                  <a:pt x="7781059" y="2155076"/>
                </a:lnTo>
                <a:lnTo>
                  <a:pt x="7805046" y="2115924"/>
                </a:lnTo>
                <a:lnTo>
                  <a:pt x="7824335" y="2073886"/>
                </a:lnTo>
                <a:lnTo>
                  <a:pt x="7838561" y="2029325"/>
                </a:lnTo>
                <a:lnTo>
                  <a:pt x="7847363" y="1982603"/>
                </a:lnTo>
                <a:lnTo>
                  <a:pt x="7850378" y="1934083"/>
                </a:lnTo>
                <a:lnTo>
                  <a:pt x="7850378" y="386842"/>
                </a:lnTo>
                <a:lnTo>
                  <a:pt x="7847363" y="338323"/>
                </a:lnTo>
                <a:lnTo>
                  <a:pt x="7838561" y="291602"/>
                </a:lnTo>
                <a:lnTo>
                  <a:pt x="7824335" y="247040"/>
                </a:lnTo>
                <a:lnTo>
                  <a:pt x="7805046" y="205000"/>
                </a:lnTo>
                <a:lnTo>
                  <a:pt x="7781059" y="165845"/>
                </a:lnTo>
                <a:lnTo>
                  <a:pt x="7752736" y="129938"/>
                </a:lnTo>
                <a:lnTo>
                  <a:pt x="7720439" y="97641"/>
                </a:lnTo>
                <a:lnTo>
                  <a:pt x="7684532" y="69318"/>
                </a:lnTo>
                <a:lnTo>
                  <a:pt x="7645377" y="45331"/>
                </a:lnTo>
                <a:lnTo>
                  <a:pt x="7603337" y="26042"/>
                </a:lnTo>
                <a:lnTo>
                  <a:pt x="7558775" y="11816"/>
                </a:lnTo>
                <a:lnTo>
                  <a:pt x="7512054" y="3014"/>
                </a:lnTo>
                <a:lnTo>
                  <a:pt x="74635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293622" y="3912361"/>
            <a:ext cx="7850505" cy="2320925"/>
          </a:xfrm>
          <a:custGeom>
            <a:avLst/>
            <a:gdLst/>
            <a:ahLst/>
            <a:cxnLst/>
            <a:rect l="l" t="t" r="r" b="b"/>
            <a:pathLst>
              <a:path w="7850505" h="2320925">
                <a:moveTo>
                  <a:pt x="7850378" y="386842"/>
                </a:moveTo>
                <a:lnTo>
                  <a:pt x="7850378" y="1934083"/>
                </a:lnTo>
                <a:lnTo>
                  <a:pt x="7847363" y="1982603"/>
                </a:lnTo>
                <a:lnTo>
                  <a:pt x="7838561" y="2029325"/>
                </a:lnTo>
                <a:lnTo>
                  <a:pt x="7824335" y="2073886"/>
                </a:lnTo>
                <a:lnTo>
                  <a:pt x="7805046" y="2115924"/>
                </a:lnTo>
                <a:lnTo>
                  <a:pt x="7781059" y="2155076"/>
                </a:lnTo>
                <a:lnTo>
                  <a:pt x="7752736" y="2190980"/>
                </a:lnTo>
                <a:lnTo>
                  <a:pt x="7720439" y="2223273"/>
                </a:lnTo>
                <a:lnTo>
                  <a:pt x="7684532" y="2251593"/>
                </a:lnTo>
                <a:lnTo>
                  <a:pt x="7645377" y="2275576"/>
                </a:lnTo>
                <a:lnTo>
                  <a:pt x="7603337" y="2294861"/>
                </a:lnTo>
                <a:lnTo>
                  <a:pt x="7558775" y="2309085"/>
                </a:lnTo>
                <a:lnTo>
                  <a:pt x="7512054" y="2317885"/>
                </a:lnTo>
                <a:lnTo>
                  <a:pt x="7463535" y="2320899"/>
                </a:lnTo>
                <a:lnTo>
                  <a:pt x="0" y="2320899"/>
                </a:lnTo>
                <a:lnTo>
                  <a:pt x="0" y="0"/>
                </a:lnTo>
                <a:lnTo>
                  <a:pt x="7463535" y="0"/>
                </a:lnTo>
                <a:lnTo>
                  <a:pt x="7512054" y="3014"/>
                </a:lnTo>
                <a:lnTo>
                  <a:pt x="7558775" y="11816"/>
                </a:lnTo>
                <a:lnTo>
                  <a:pt x="7603337" y="26042"/>
                </a:lnTo>
                <a:lnTo>
                  <a:pt x="7645377" y="45331"/>
                </a:lnTo>
                <a:lnTo>
                  <a:pt x="7684532" y="69318"/>
                </a:lnTo>
                <a:lnTo>
                  <a:pt x="7720439" y="97641"/>
                </a:lnTo>
                <a:lnTo>
                  <a:pt x="7752736" y="129938"/>
                </a:lnTo>
                <a:lnTo>
                  <a:pt x="7781059" y="165845"/>
                </a:lnTo>
                <a:lnTo>
                  <a:pt x="7805046" y="205000"/>
                </a:lnTo>
                <a:lnTo>
                  <a:pt x="7824335" y="247040"/>
                </a:lnTo>
                <a:lnTo>
                  <a:pt x="7838561" y="291602"/>
                </a:lnTo>
                <a:lnTo>
                  <a:pt x="7847363" y="338323"/>
                </a:lnTo>
                <a:lnTo>
                  <a:pt x="7850378" y="386842"/>
                </a:lnTo>
                <a:close/>
              </a:path>
            </a:pathLst>
          </a:custGeom>
          <a:ln w="25400">
            <a:solidFill>
              <a:srgbClr val="B32C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387855" y="4235322"/>
            <a:ext cx="7323455" cy="1685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0" marR="230504" indent="-114300">
              <a:lnSpc>
                <a:spcPts val="1550"/>
              </a:lnSpc>
              <a:buChar char="•"/>
              <a:tabLst>
                <a:tab pos="127000" algn="l"/>
              </a:tabLst>
            </a:pPr>
            <a:r>
              <a:rPr sz="1500" dirty="0">
                <a:latin typeface="Arial"/>
                <a:cs typeface="Arial"/>
              </a:rPr>
              <a:t>снижение </a:t>
            </a:r>
            <a:r>
              <a:rPr sz="1500" spc="-5" dirty="0">
                <a:latin typeface="Arial"/>
                <a:cs typeface="Arial"/>
              </a:rPr>
              <a:t>общей антропогенной нагрузки на окружающую </a:t>
            </a:r>
            <a:r>
              <a:rPr sz="1500" spc="-10" dirty="0">
                <a:latin typeface="Arial"/>
                <a:cs typeface="Arial"/>
              </a:rPr>
              <a:t>среду </a:t>
            </a:r>
            <a:r>
              <a:rPr sz="1500" dirty="0">
                <a:latin typeface="Arial"/>
                <a:cs typeface="Arial"/>
              </a:rPr>
              <a:t>и </a:t>
            </a:r>
            <a:r>
              <a:rPr sz="1500" spc="-5" dirty="0">
                <a:latin typeface="Arial"/>
                <a:cs typeface="Arial"/>
              </a:rPr>
              <a:t>сохранение  природных</a:t>
            </a:r>
            <a:r>
              <a:rPr sz="1500" spc="-9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экосистем</a:t>
            </a:r>
            <a:endParaRPr sz="1500">
              <a:latin typeface="Arial"/>
              <a:cs typeface="Arial"/>
            </a:endParaRPr>
          </a:p>
          <a:p>
            <a:pPr marL="127000" indent="-114300">
              <a:lnSpc>
                <a:spcPts val="1680"/>
              </a:lnSpc>
              <a:buChar char="•"/>
              <a:tabLst>
                <a:tab pos="127000" algn="l"/>
              </a:tabLst>
            </a:pPr>
            <a:r>
              <a:rPr sz="1500" spc="-10" dirty="0">
                <a:latin typeface="Arial"/>
                <a:cs typeface="Arial"/>
              </a:rPr>
              <a:t>устойчивое водопользование </a:t>
            </a:r>
            <a:r>
              <a:rPr sz="1500" dirty="0">
                <a:latin typeface="Arial"/>
                <a:cs typeface="Arial"/>
              </a:rPr>
              <a:t>при </a:t>
            </a:r>
            <a:r>
              <a:rPr sz="1500" spc="-5" dirty="0">
                <a:latin typeface="Arial"/>
                <a:cs typeface="Arial"/>
              </a:rPr>
              <a:t>сохранении </a:t>
            </a:r>
            <a:r>
              <a:rPr sz="1500" spc="-10" dirty="0">
                <a:latin typeface="Arial"/>
                <a:cs typeface="Arial"/>
              </a:rPr>
              <a:t>водных </a:t>
            </a:r>
            <a:r>
              <a:rPr sz="1500" dirty="0">
                <a:latin typeface="Arial"/>
                <a:cs typeface="Arial"/>
              </a:rPr>
              <a:t>экосистем и</a:t>
            </a:r>
            <a:r>
              <a:rPr sz="1500" spc="-45" dirty="0">
                <a:latin typeface="Arial"/>
                <a:cs typeface="Arial"/>
              </a:rPr>
              <a:t> </a:t>
            </a:r>
            <a:r>
              <a:rPr sz="1500" spc="-5" dirty="0">
                <a:latin typeface="Arial"/>
                <a:cs typeface="Arial"/>
              </a:rPr>
              <a:t>обеспечение</a:t>
            </a:r>
            <a:endParaRPr sz="1500">
              <a:latin typeface="Arial"/>
              <a:cs typeface="Arial"/>
            </a:endParaRPr>
          </a:p>
          <a:p>
            <a:pPr marL="127000">
              <a:lnSpc>
                <a:spcPts val="1680"/>
              </a:lnSpc>
            </a:pPr>
            <a:r>
              <a:rPr sz="1500" spc="-5" dirty="0">
                <a:latin typeface="Arial"/>
                <a:cs typeface="Arial"/>
              </a:rPr>
              <a:t>защищенности населения </a:t>
            </a:r>
            <a:r>
              <a:rPr sz="1500" dirty="0">
                <a:latin typeface="Arial"/>
                <a:cs typeface="Arial"/>
              </a:rPr>
              <a:t>и </a:t>
            </a:r>
            <a:r>
              <a:rPr sz="1500" spc="-5" dirty="0">
                <a:latin typeface="Arial"/>
                <a:cs typeface="Arial"/>
              </a:rPr>
              <a:t>объектов </a:t>
            </a:r>
            <a:r>
              <a:rPr sz="1500" dirty="0">
                <a:latin typeface="Arial"/>
                <a:cs typeface="Arial"/>
              </a:rPr>
              <a:t>экономики </a:t>
            </a:r>
            <a:r>
              <a:rPr sz="1500" spc="-20" dirty="0">
                <a:latin typeface="Arial"/>
                <a:cs typeface="Arial"/>
              </a:rPr>
              <a:t>от </a:t>
            </a:r>
            <a:r>
              <a:rPr sz="1500" spc="-10" dirty="0">
                <a:latin typeface="Arial"/>
                <a:cs typeface="Arial"/>
              </a:rPr>
              <a:t>негативного воздействия</a:t>
            </a:r>
            <a:r>
              <a:rPr sz="1500" spc="-85" dirty="0">
                <a:latin typeface="Arial"/>
                <a:cs typeface="Arial"/>
              </a:rPr>
              <a:t> </a:t>
            </a:r>
            <a:r>
              <a:rPr sz="1500" spc="-20" dirty="0">
                <a:latin typeface="Arial"/>
                <a:cs typeface="Arial"/>
              </a:rPr>
              <a:t>вод</a:t>
            </a:r>
            <a:endParaRPr sz="1500">
              <a:latin typeface="Arial"/>
              <a:cs typeface="Arial"/>
            </a:endParaRPr>
          </a:p>
          <a:p>
            <a:pPr marL="127000" marR="68580" indent="-114300">
              <a:lnSpc>
                <a:spcPts val="1550"/>
              </a:lnSpc>
              <a:spcBef>
                <a:spcPts val="270"/>
              </a:spcBef>
              <a:buChar char="•"/>
              <a:tabLst>
                <a:tab pos="127000" algn="l"/>
              </a:tabLst>
            </a:pPr>
            <a:r>
              <a:rPr sz="1500" dirty="0">
                <a:latin typeface="Arial"/>
                <a:cs typeface="Arial"/>
              </a:rPr>
              <a:t>повышение эффективности </a:t>
            </a:r>
            <a:r>
              <a:rPr sz="1500" spc="-5" dirty="0">
                <a:latin typeface="Arial"/>
                <a:cs typeface="Arial"/>
              </a:rPr>
              <a:t>использования, охраны, </a:t>
            </a:r>
            <a:r>
              <a:rPr sz="1500" dirty="0">
                <a:latin typeface="Arial"/>
                <a:cs typeface="Arial"/>
              </a:rPr>
              <a:t>защиты и </a:t>
            </a:r>
            <a:r>
              <a:rPr sz="1500" spc="-10" dirty="0">
                <a:latin typeface="Arial"/>
                <a:cs typeface="Arial"/>
              </a:rPr>
              <a:t>воспроизводства  </a:t>
            </a:r>
            <a:r>
              <a:rPr sz="1500" dirty="0">
                <a:latin typeface="Arial"/>
                <a:cs typeface="Arial"/>
              </a:rPr>
              <a:t>лесов при </a:t>
            </a:r>
            <a:r>
              <a:rPr sz="1500" spc="-5" dirty="0">
                <a:latin typeface="Arial"/>
                <a:cs typeface="Arial"/>
              </a:rPr>
              <a:t>сохранении экологического потенциала</a:t>
            </a:r>
            <a:r>
              <a:rPr sz="1500" spc="-7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лесов</a:t>
            </a:r>
            <a:endParaRPr sz="1500">
              <a:latin typeface="Arial"/>
              <a:cs typeface="Arial"/>
            </a:endParaRPr>
          </a:p>
          <a:p>
            <a:pPr marL="127000" marR="278765" indent="-114300">
              <a:lnSpc>
                <a:spcPts val="1550"/>
              </a:lnSpc>
              <a:spcBef>
                <a:spcPts val="260"/>
              </a:spcBef>
              <a:buChar char="•"/>
              <a:tabLst>
                <a:tab pos="127000" algn="l"/>
              </a:tabLst>
            </a:pPr>
            <a:r>
              <a:rPr sz="1500" spc="-5" dirty="0">
                <a:latin typeface="Arial"/>
                <a:cs typeface="Arial"/>
              </a:rPr>
              <a:t>создание </a:t>
            </a:r>
            <a:r>
              <a:rPr sz="1500" dirty="0">
                <a:latin typeface="Arial"/>
                <a:cs typeface="Arial"/>
              </a:rPr>
              <a:t>комплексной </a:t>
            </a:r>
            <a:r>
              <a:rPr sz="1500" spc="-5" dirty="0">
                <a:latin typeface="Arial"/>
                <a:cs typeface="Arial"/>
              </a:rPr>
              <a:t>системы </a:t>
            </a:r>
            <a:r>
              <a:rPr sz="1500" spc="-10" dirty="0">
                <a:latin typeface="Arial"/>
                <a:cs typeface="Arial"/>
              </a:rPr>
              <a:t>управления твердыми </a:t>
            </a:r>
            <a:r>
              <a:rPr sz="1500" spc="-5" dirty="0">
                <a:latin typeface="Arial"/>
                <a:cs typeface="Arial"/>
              </a:rPr>
              <a:t>бытовыми </a:t>
            </a:r>
            <a:r>
              <a:rPr sz="1500" spc="-15" dirty="0">
                <a:latin typeface="Arial"/>
                <a:cs typeface="Arial"/>
              </a:rPr>
              <a:t>отходами </a:t>
            </a:r>
            <a:r>
              <a:rPr sz="1500" dirty="0">
                <a:latin typeface="Arial"/>
                <a:cs typeface="Arial"/>
              </a:rPr>
              <a:t>и  </a:t>
            </a:r>
            <a:r>
              <a:rPr sz="1500" spc="-10" dirty="0">
                <a:latin typeface="Arial"/>
                <a:cs typeface="Arial"/>
              </a:rPr>
              <a:t>вторичными </a:t>
            </a:r>
            <a:r>
              <a:rPr sz="1500" spc="-5" dirty="0">
                <a:latin typeface="Arial"/>
                <a:cs typeface="Arial"/>
              </a:rPr>
              <a:t>материальными</a:t>
            </a:r>
            <a:r>
              <a:rPr sz="1500" spc="-50" dirty="0">
                <a:latin typeface="Arial"/>
                <a:cs typeface="Arial"/>
              </a:rPr>
              <a:t> </a:t>
            </a:r>
            <a:r>
              <a:rPr sz="1500" spc="-5" dirty="0">
                <a:latin typeface="Arial"/>
                <a:cs typeface="Arial"/>
              </a:rPr>
              <a:t>ресурсами</a:t>
            </a:r>
            <a:endParaRPr sz="15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8229600" cy="16594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700" spc="-65" dirty="0">
                <a:solidFill>
                  <a:srgbClr val="565F6C"/>
                </a:solidFill>
              </a:rPr>
              <a:t>Р</a:t>
            </a:r>
            <a:r>
              <a:rPr sz="2150" spc="-65" dirty="0">
                <a:solidFill>
                  <a:srgbClr val="565F6C"/>
                </a:solidFill>
              </a:rPr>
              <a:t>АСХОДЫ </a:t>
            </a:r>
            <a:r>
              <a:rPr sz="2150" spc="-20" dirty="0">
                <a:solidFill>
                  <a:srgbClr val="565F6C"/>
                </a:solidFill>
              </a:rPr>
              <a:t>МЕСТНОГО БЮДЖЕТА </a:t>
            </a:r>
            <a:r>
              <a:rPr sz="2150" spc="5" dirty="0">
                <a:solidFill>
                  <a:srgbClr val="565F6C"/>
                </a:solidFill>
              </a:rPr>
              <a:t>В </a:t>
            </a:r>
            <a:r>
              <a:rPr sz="2700" spc="-5" dirty="0">
                <a:solidFill>
                  <a:srgbClr val="565F6C"/>
                </a:solidFill>
                <a:latin typeface="Arial"/>
                <a:cs typeface="Arial"/>
              </a:rPr>
              <a:t>2015</a:t>
            </a:r>
            <a:r>
              <a:rPr sz="2700" spc="670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565F6C"/>
                </a:solidFill>
              </a:rPr>
              <a:t>–</a:t>
            </a:r>
            <a:endParaRPr sz="2700">
              <a:latin typeface="Arial"/>
              <a:cs typeface="Arial"/>
            </a:endParaRPr>
          </a:p>
          <a:p>
            <a:pPr marL="12700" marR="5080">
              <a:lnSpc>
                <a:spcPts val="3240"/>
              </a:lnSpc>
              <a:spcBef>
                <a:spcPts val="110"/>
              </a:spcBef>
            </a:pPr>
            <a:r>
              <a:rPr sz="2700" spc="-20" dirty="0">
                <a:solidFill>
                  <a:srgbClr val="565F6C"/>
                </a:solidFill>
                <a:latin typeface="Arial"/>
                <a:cs typeface="Arial"/>
              </a:rPr>
              <a:t>2017</a:t>
            </a:r>
            <a:r>
              <a:rPr sz="2150" spc="-20" dirty="0">
                <a:solidFill>
                  <a:srgbClr val="565F6C"/>
                </a:solidFill>
              </a:rPr>
              <a:t>ГОДАХ </a:t>
            </a:r>
            <a:r>
              <a:rPr sz="2150" spc="5" dirty="0">
                <a:solidFill>
                  <a:srgbClr val="565F6C"/>
                </a:solidFill>
              </a:rPr>
              <a:t>НА МУНИЦИПАЛЬНУЮ </a:t>
            </a:r>
            <a:r>
              <a:rPr sz="2150" spc="-20">
                <a:solidFill>
                  <a:srgbClr val="565F6C"/>
                </a:solidFill>
              </a:rPr>
              <a:t>ПРОГРАММУ </a:t>
            </a:r>
            <a:r>
              <a:rPr sz="2150" spc="-20" smtClean="0">
                <a:solidFill>
                  <a:srgbClr val="565F6C"/>
                </a:solidFill>
              </a:rPr>
              <a:t> </a:t>
            </a:r>
            <a:r>
              <a:rPr lang="ru-RU" sz="2150" spc="-20" dirty="0" smtClean="0">
                <a:solidFill>
                  <a:srgbClr val="565F6C"/>
                </a:solidFill>
              </a:rPr>
              <a:t/>
            </a:r>
            <a:br>
              <a:rPr lang="ru-RU" sz="2150" spc="-20" dirty="0" smtClean="0">
                <a:solidFill>
                  <a:srgbClr val="565F6C"/>
                </a:solidFill>
              </a:rPr>
            </a:br>
            <a:r>
              <a:rPr sz="2700" spc="-35" smtClean="0">
                <a:solidFill>
                  <a:srgbClr val="565F6C"/>
                </a:solidFill>
              </a:rPr>
              <a:t>«</a:t>
            </a:r>
            <a:r>
              <a:rPr sz="2700" spc="-35" dirty="0">
                <a:solidFill>
                  <a:srgbClr val="565F6C"/>
                </a:solidFill>
              </a:rPr>
              <a:t>О</a:t>
            </a:r>
            <a:r>
              <a:rPr sz="2150" spc="-35" dirty="0">
                <a:solidFill>
                  <a:srgbClr val="565F6C"/>
                </a:solidFill>
              </a:rPr>
              <a:t>ХРАНА </a:t>
            </a:r>
            <a:r>
              <a:rPr sz="2150" dirty="0">
                <a:solidFill>
                  <a:srgbClr val="565F6C"/>
                </a:solidFill>
              </a:rPr>
              <a:t>ОКРУЖАЮЩЕЙ  </a:t>
            </a:r>
            <a:r>
              <a:rPr sz="2150" spc="5" dirty="0">
                <a:solidFill>
                  <a:srgbClr val="565F6C"/>
                </a:solidFill>
              </a:rPr>
              <a:t>СРЕДЫ И </a:t>
            </a:r>
            <a:r>
              <a:rPr sz="2150" spc="-5" dirty="0">
                <a:solidFill>
                  <a:srgbClr val="565F6C"/>
                </a:solidFill>
              </a:rPr>
              <a:t>РАЦИОНАЛЬНОЕ  </a:t>
            </a:r>
            <a:r>
              <a:rPr sz="2150" spc="-10" dirty="0">
                <a:solidFill>
                  <a:srgbClr val="565F6C"/>
                </a:solidFill>
              </a:rPr>
              <a:t>ПРИРОДОПОЛЬЗОВАНИЕ</a:t>
            </a:r>
            <a:r>
              <a:rPr sz="2700" spc="-10" dirty="0">
                <a:solidFill>
                  <a:srgbClr val="565F6C"/>
                </a:solidFill>
              </a:rPr>
              <a:t>»</a:t>
            </a:r>
            <a:endParaRPr sz="2700">
              <a:latin typeface="Arial"/>
              <a:cs typeface="Arial"/>
            </a:endParaRPr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893241" y="2558542"/>
          <a:ext cx="6912812" cy="39851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15831"/>
                <a:gridCol w="999191"/>
                <a:gridCol w="999191"/>
                <a:gridCol w="999299"/>
                <a:gridCol w="999300"/>
              </a:tblGrid>
              <a:tr h="728345">
                <a:tc>
                  <a:txBody>
                    <a:bodyPr/>
                    <a:lstStyle/>
                    <a:p>
                      <a:pPr marL="553720">
                        <a:lnSpc>
                          <a:spcPts val="1590"/>
                        </a:lnSpc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Наименование</a:t>
                      </a:r>
                      <a:r>
                        <a:rPr sz="14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подпрограммы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2014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0"/>
                        </a:lnSpc>
                      </a:pPr>
                      <a:r>
                        <a:rPr sz="1400" spc="5" dirty="0">
                          <a:latin typeface="Times New Roman"/>
                          <a:cs typeface="Times New Roman"/>
                        </a:rPr>
                        <a:t>2015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590"/>
                        </a:lnSpc>
                      </a:pPr>
                      <a:r>
                        <a:rPr sz="1400" spc="5" dirty="0">
                          <a:latin typeface="Times New Roman"/>
                          <a:cs typeface="Times New Roman"/>
                        </a:rPr>
                        <a:t>2016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590"/>
                        </a:lnSpc>
                      </a:pPr>
                      <a:r>
                        <a:rPr sz="1400" spc="5" dirty="0">
                          <a:latin typeface="Times New Roman"/>
                          <a:cs typeface="Times New Roman"/>
                        </a:rPr>
                        <a:t>2017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355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400" smtClean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534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8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spc="-5" dirty="0" smtClean="0"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sz="1400" spc="-5" smtClean="0">
                          <a:latin typeface="Times New Roman"/>
                          <a:cs typeface="Times New Roman"/>
                        </a:rPr>
                        <a:t>,0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spc="-5" dirty="0" smtClean="0"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sz="1400" spc="-5" smtClean="0">
                          <a:latin typeface="Times New Roman"/>
                          <a:cs typeface="Times New Roman"/>
                        </a:rPr>
                        <a:t>,0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5"/>
                        </a:lnSpc>
                      </a:pPr>
                      <a:r>
                        <a:rPr lang="ru-RU" sz="1400" spc="-5" dirty="0" smtClean="0"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sz="1400" spc="-5" smtClean="0">
                          <a:latin typeface="Times New Roman"/>
                          <a:cs typeface="Times New Roman"/>
                        </a:rPr>
                        <a:t>,0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610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62230">
                        <a:lnSpc>
                          <a:spcPct val="100000"/>
                        </a:lnSpc>
                      </a:pPr>
                      <a:r>
                        <a:rPr sz="1400" i="1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400" i="1" spc="-20" dirty="0">
                          <a:latin typeface="Times New Roman"/>
                          <a:cs typeface="Times New Roman"/>
                        </a:rPr>
                        <a:t>том</a:t>
                      </a:r>
                      <a:r>
                        <a:rPr sz="1400" i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i="1" spc="5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82739">
                <a:tc>
                  <a:txBody>
                    <a:bodyPr/>
                    <a:lstStyle/>
                    <a:p>
                      <a:pPr marL="241935">
                        <a:lnSpc>
                          <a:spcPts val="159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Охрана </a:t>
                      </a:r>
                      <a:r>
                        <a:rPr sz="1400" spc="-5">
                          <a:latin typeface="Times New Roman"/>
                          <a:cs typeface="Times New Roman"/>
                        </a:rPr>
                        <a:t>окружающей </a:t>
                      </a:r>
                      <a:r>
                        <a:rPr sz="1400" spc="-5" smtClean="0">
                          <a:latin typeface="Times New Roman"/>
                          <a:cs typeface="Times New Roman"/>
                        </a:rPr>
                        <a:t>сре</a:t>
                      </a:r>
                      <a:r>
                        <a:rPr lang="ru-RU" sz="1400" spc="-5" dirty="0" err="1" smtClean="0">
                          <a:latin typeface="Times New Roman"/>
                          <a:cs typeface="Times New Roman"/>
                        </a:rPr>
                        <a:t>ды</a:t>
                      </a:r>
                      <a:r>
                        <a:rPr lang="ru-RU" sz="1400" spc="-5" baseline="0" dirty="0" smtClean="0">
                          <a:latin typeface="Times New Roman"/>
                          <a:cs typeface="Times New Roman"/>
                        </a:rPr>
                        <a:t> в </a:t>
                      </a:r>
                      <a:r>
                        <a:rPr lang="ru-RU" sz="1400" spc="-5" baseline="0" dirty="0" err="1" smtClean="0">
                          <a:latin typeface="Times New Roman"/>
                          <a:cs typeface="Times New Roman"/>
                        </a:rPr>
                        <a:t>Селивановском</a:t>
                      </a:r>
                      <a:r>
                        <a:rPr lang="ru-RU" sz="1400" spc="-5" baseline="0" dirty="0" smtClean="0">
                          <a:latin typeface="Times New Roman"/>
                          <a:cs typeface="Times New Roman"/>
                        </a:rPr>
                        <a:t> сельском поселении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marL="241935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Формирование комплексной системы управления отходами и вторичными материальными</a:t>
                      </a:r>
                      <a:r>
                        <a:rPr lang="ru-RU" sz="1400" baseline="0" dirty="0" smtClean="0">
                          <a:latin typeface="Times New Roman"/>
                          <a:cs typeface="Times New Roman"/>
                        </a:rPr>
                        <a:t> ресурсами на территории </a:t>
                      </a:r>
                      <a:r>
                        <a:rPr lang="ru-RU" sz="1400" baseline="0" dirty="0" err="1" smtClean="0">
                          <a:latin typeface="Times New Roman"/>
                          <a:cs typeface="Times New Roman"/>
                        </a:rPr>
                        <a:t>Селивановского</a:t>
                      </a:r>
                      <a:r>
                        <a:rPr lang="ru-RU" sz="1400" baseline="0" dirty="0" smtClean="0">
                          <a:latin typeface="Times New Roman"/>
                          <a:cs typeface="Times New Roman"/>
                        </a:rPr>
                        <a:t> сельского поселения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/>
          <p:nvPr/>
        </p:nvSpPr>
        <p:spPr>
          <a:xfrm>
            <a:off x="6740143" y="2323846"/>
            <a:ext cx="865505" cy="182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5" dirty="0">
                <a:solidFill>
                  <a:srgbClr val="565F6C"/>
                </a:solidFill>
                <a:latin typeface="Arial"/>
                <a:cs typeface="Arial"/>
              </a:rPr>
              <a:t>ТЫС</a:t>
            </a:r>
            <a:r>
              <a:rPr sz="1200" spc="5" dirty="0">
                <a:solidFill>
                  <a:srgbClr val="565F6C"/>
                </a:solidFill>
                <a:latin typeface="Arial"/>
                <a:cs typeface="Arial"/>
              </a:rPr>
              <a:t>.</a:t>
            </a:r>
            <a:r>
              <a:rPr sz="1200" spc="-95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950" dirty="0">
                <a:solidFill>
                  <a:srgbClr val="565F6C"/>
                </a:solidFill>
                <a:latin typeface="Arial"/>
                <a:cs typeface="Arial"/>
              </a:rPr>
              <a:t>РУБЛЕЙ</a:t>
            </a:r>
            <a:endParaRPr sz="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722782" y="407796"/>
            <a:ext cx="7243445" cy="915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М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УНИЦИПАЛЬНАЯ</a:t>
            </a:r>
            <a:r>
              <a:rPr sz="2400" b="1" spc="17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30" dirty="0">
                <a:solidFill>
                  <a:srgbClr val="FF0000"/>
                </a:solidFill>
                <a:latin typeface="Arial"/>
                <a:cs typeface="Arial"/>
              </a:rPr>
              <a:t>ПРОГРАММА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«О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БЕСПЕЧЕНИЕ </a:t>
            </a:r>
            <a:r>
              <a:rPr sz="2400" b="1" spc="-10" dirty="0">
                <a:solidFill>
                  <a:srgbClr val="FF0000"/>
                </a:solidFill>
                <a:latin typeface="Arial"/>
                <a:cs typeface="Arial"/>
              </a:rPr>
              <a:t>ОБЩЕСТВЕННОГО</a:t>
            </a:r>
            <a:r>
              <a:rPr sz="2400" b="1" spc="34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FF0000"/>
                </a:solidFill>
                <a:latin typeface="Arial"/>
                <a:cs typeface="Arial"/>
              </a:rPr>
              <a:t>ПОРЯДКА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63218" y="1322578"/>
            <a:ext cx="6362065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FF0000"/>
                </a:solidFill>
                <a:latin typeface="Arial"/>
                <a:cs typeface="Arial"/>
              </a:rPr>
              <a:t>И </a:t>
            </a:r>
            <a:r>
              <a:rPr sz="2400" b="1" spc="-15" dirty="0">
                <a:solidFill>
                  <a:srgbClr val="FF0000"/>
                </a:solidFill>
                <a:latin typeface="Arial"/>
                <a:cs typeface="Arial"/>
              </a:rPr>
              <a:t>ПРОТИВОДЕЙСТВИЕ</a:t>
            </a:r>
            <a:r>
              <a:rPr sz="2400" b="1" spc="32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15" dirty="0">
                <a:solidFill>
                  <a:srgbClr val="FF0000"/>
                </a:solidFill>
                <a:latin typeface="Arial"/>
                <a:cs typeface="Arial"/>
              </a:rPr>
              <a:t>ПРЕСТУПНОСТИ</a:t>
            </a:r>
            <a:r>
              <a:rPr sz="3000" b="1" spc="-15" dirty="0">
                <a:solidFill>
                  <a:srgbClr val="FF0000"/>
                </a:solidFill>
                <a:latin typeface="Arial"/>
                <a:cs typeface="Arial"/>
              </a:rPr>
              <a:t>»</a:t>
            </a:r>
            <a:endParaRPr sz="30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39546" y="2211565"/>
            <a:ext cx="7849234" cy="4457700"/>
          </a:xfrm>
          <a:custGeom>
            <a:avLst/>
            <a:gdLst/>
            <a:ahLst/>
            <a:cxnLst/>
            <a:rect l="l" t="t" r="r" b="b"/>
            <a:pathLst>
              <a:path w="7849234" h="4457700">
                <a:moveTo>
                  <a:pt x="4528206" y="4445000"/>
                </a:moveTo>
                <a:lnTo>
                  <a:pt x="3320672" y="4445000"/>
                </a:lnTo>
                <a:lnTo>
                  <a:pt x="3370986" y="4457700"/>
                </a:lnTo>
                <a:lnTo>
                  <a:pt x="4477892" y="4457700"/>
                </a:lnTo>
                <a:lnTo>
                  <a:pt x="4528206" y="4445000"/>
                </a:lnTo>
                <a:close/>
              </a:path>
              <a:path w="7849234" h="4457700">
                <a:moveTo>
                  <a:pt x="4779774" y="4432300"/>
                </a:moveTo>
                <a:lnTo>
                  <a:pt x="3069104" y="4432300"/>
                </a:lnTo>
                <a:lnTo>
                  <a:pt x="3119418" y="4445000"/>
                </a:lnTo>
                <a:lnTo>
                  <a:pt x="4729461" y="4445000"/>
                </a:lnTo>
                <a:lnTo>
                  <a:pt x="4779774" y="4432300"/>
                </a:lnTo>
                <a:close/>
              </a:path>
              <a:path w="7849234" h="4457700">
                <a:moveTo>
                  <a:pt x="4981028" y="4419600"/>
                </a:moveTo>
                <a:lnTo>
                  <a:pt x="2867851" y="4419600"/>
                </a:lnTo>
                <a:lnTo>
                  <a:pt x="2918164" y="4432300"/>
                </a:lnTo>
                <a:lnTo>
                  <a:pt x="4930715" y="4432300"/>
                </a:lnTo>
                <a:lnTo>
                  <a:pt x="4981028" y="4419600"/>
                </a:lnTo>
                <a:close/>
              </a:path>
              <a:path w="7849234" h="4457700">
                <a:moveTo>
                  <a:pt x="5131967" y="4406900"/>
                </a:moveTo>
                <a:lnTo>
                  <a:pt x="2716911" y="4406900"/>
                </a:lnTo>
                <a:lnTo>
                  <a:pt x="2767224" y="4419600"/>
                </a:lnTo>
                <a:lnTo>
                  <a:pt x="5081654" y="4419600"/>
                </a:lnTo>
                <a:lnTo>
                  <a:pt x="5131967" y="4406900"/>
                </a:lnTo>
                <a:close/>
              </a:path>
              <a:path w="7849234" h="4457700">
                <a:moveTo>
                  <a:pt x="5282906" y="4394200"/>
                </a:moveTo>
                <a:lnTo>
                  <a:pt x="2565972" y="4394200"/>
                </a:lnTo>
                <a:lnTo>
                  <a:pt x="2616285" y="4406900"/>
                </a:lnTo>
                <a:lnTo>
                  <a:pt x="5232593" y="4406900"/>
                </a:lnTo>
                <a:lnTo>
                  <a:pt x="5282906" y="4394200"/>
                </a:lnTo>
                <a:close/>
              </a:path>
              <a:path w="7849234" h="4457700">
                <a:moveTo>
                  <a:pt x="5383532" y="4381500"/>
                </a:moveTo>
                <a:lnTo>
                  <a:pt x="2465347" y="4381500"/>
                </a:lnTo>
                <a:lnTo>
                  <a:pt x="2515659" y="4394200"/>
                </a:lnTo>
                <a:lnTo>
                  <a:pt x="5333219" y="4394200"/>
                </a:lnTo>
                <a:lnTo>
                  <a:pt x="5383532" y="4381500"/>
                </a:lnTo>
                <a:close/>
              </a:path>
              <a:path w="7849234" h="4457700">
                <a:moveTo>
                  <a:pt x="5534469" y="4368800"/>
                </a:moveTo>
                <a:lnTo>
                  <a:pt x="2314409" y="4368800"/>
                </a:lnTo>
                <a:lnTo>
                  <a:pt x="2364722" y="4381500"/>
                </a:lnTo>
                <a:lnTo>
                  <a:pt x="5484157" y="4381500"/>
                </a:lnTo>
                <a:lnTo>
                  <a:pt x="5534469" y="4368800"/>
                </a:lnTo>
                <a:close/>
              </a:path>
              <a:path w="7849234" h="4457700">
                <a:moveTo>
                  <a:pt x="5635094" y="4356100"/>
                </a:moveTo>
                <a:lnTo>
                  <a:pt x="2213785" y="4356100"/>
                </a:lnTo>
                <a:lnTo>
                  <a:pt x="2264097" y="4368800"/>
                </a:lnTo>
                <a:lnTo>
                  <a:pt x="5584781" y="4368800"/>
                </a:lnTo>
                <a:lnTo>
                  <a:pt x="5635094" y="4356100"/>
                </a:lnTo>
                <a:close/>
              </a:path>
              <a:path w="7849234" h="4457700">
                <a:moveTo>
                  <a:pt x="5735718" y="4343400"/>
                </a:moveTo>
                <a:lnTo>
                  <a:pt x="2113161" y="4343400"/>
                </a:lnTo>
                <a:lnTo>
                  <a:pt x="2163473" y="4356100"/>
                </a:lnTo>
                <a:lnTo>
                  <a:pt x="5685406" y="4356100"/>
                </a:lnTo>
                <a:lnTo>
                  <a:pt x="5735718" y="4343400"/>
                </a:lnTo>
                <a:close/>
              </a:path>
              <a:path w="7849234" h="4457700">
                <a:moveTo>
                  <a:pt x="5836341" y="4330700"/>
                </a:moveTo>
                <a:lnTo>
                  <a:pt x="2012537" y="4330700"/>
                </a:lnTo>
                <a:lnTo>
                  <a:pt x="2062849" y="4343400"/>
                </a:lnTo>
                <a:lnTo>
                  <a:pt x="5786029" y="4343400"/>
                </a:lnTo>
                <a:lnTo>
                  <a:pt x="5836341" y="4330700"/>
                </a:lnTo>
                <a:close/>
              </a:path>
              <a:path w="7849234" h="4457700">
                <a:moveTo>
                  <a:pt x="5984760" y="3746500"/>
                </a:moveTo>
                <a:lnTo>
                  <a:pt x="1864118" y="3746500"/>
                </a:lnTo>
                <a:lnTo>
                  <a:pt x="1962226" y="3771900"/>
                </a:lnTo>
                <a:lnTo>
                  <a:pt x="1962226" y="4330700"/>
                </a:lnTo>
                <a:lnTo>
                  <a:pt x="5886653" y="4330700"/>
                </a:lnTo>
                <a:lnTo>
                  <a:pt x="5886653" y="3771900"/>
                </a:lnTo>
                <a:lnTo>
                  <a:pt x="5984760" y="3746500"/>
                </a:lnTo>
                <a:close/>
              </a:path>
              <a:path w="7849234" h="4457700">
                <a:moveTo>
                  <a:pt x="6082868" y="3733800"/>
                </a:moveTo>
                <a:lnTo>
                  <a:pt x="1766009" y="3733800"/>
                </a:lnTo>
                <a:lnTo>
                  <a:pt x="1815064" y="3746500"/>
                </a:lnTo>
                <a:lnTo>
                  <a:pt x="6033814" y="3746500"/>
                </a:lnTo>
                <a:lnTo>
                  <a:pt x="6082868" y="3733800"/>
                </a:lnTo>
                <a:close/>
              </a:path>
              <a:path w="7849234" h="4457700">
                <a:moveTo>
                  <a:pt x="6230030" y="3708400"/>
                </a:moveTo>
                <a:lnTo>
                  <a:pt x="1618845" y="3708400"/>
                </a:lnTo>
                <a:lnTo>
                  <a:pt x="1716955" y="3733800"/>
                </a:lnTo>
                <a:lnTo>
                  <a:pt x="6131922" y="3733800"/>
                </a:lnTo>
                <a:lnTo>
                  <a:pt x="6230030" y="3708400"/>
                </a:lnTo>
                <a:close/>
              </a:path>
              <a:path w="7849234" h="4457700">
                <a:moveTo>
                  <a:pt x="6377192" y="3683000"/>
                </a:moveTo>
                <a:lnTo>
                  <a:pt x="1471680" y="3683000"/>
                </a:lnTo>
                <a:lnTo>
                  <a:pt x="1569790" y="3708400"/>
                </a:lnTo>
                <a:lnTo>
                  <a:pt x="6279084" y="3708400"/>
                </a:lnTo>
                <a:lnTo>
                  <a:pt x="6377192" y="3683000"/>
                </a:lnTo>
                <a:close/>
              </a:path>
              <a:path w="7849234" h="4457700">
                <a:moveTo>
                  <a:pt x="6524356" y="3657600"/>
                </a:moveTo>
                <a:lnTo>
                  <a:pt x="1324513" y="3657600"/>
                </a:lnTo>
                <a:lnTo>
                  <a:pt x="1422625" y="3683000"/>
                </a:lnTo>
                <a:lnTo>
                  <a:pt x="6426247" y="3683000"/>
                </a:lnTo>
                <a:lnTo>
                  <a:pt x="6524356" y="3657600"/>
                </a:lnTo>
                <a:close/>
              </a:path>
              <a:path w="7849234" h="4457700">
                <a:moveTo>
                  <a:pt x="6769632" y="3606800"/>
                </a:moveTo>
                <a:lnTo>
                  <a:pt x="1079234" y="3606800"/>
                </a:lnTo>
                <a:lnTo>
                  <a:pt x="1275458" y="3657600"/>
                </a:lnTo>
                <a:lnTo>
                  <a:pt x="6573411" y="3657600"/>
                </a:lnTo>
                <a:lnTo>
                  <a:pt x="6769632" y="3606800"/>
                </a:lnTo>
                <a:close/>
              </a:path>
              <a:path w="7849234" h="4457700">
                <a:moveTo>
                  <a:pt x="7063970" y="3543300"/>
                </a:moveTo>
                <a:lnTo>
                  <a:pt x="784897" y="3543300"/>
                </a:lnTo>
                <a:lnTo>
                  <a:pt x="1030178" y="3606800"/>
                </a:lnTo>
                <a:lnTo>
                  <a:pt x="6818688" y="3606800"/>
                </a:lnTo>
                <a:lnTo>
                  <a:pt x="7063970" y="3543300"/>
                </a:lnTo>
                <a:close/>
              </a:path>
              <a:path w="7849234" h="4457700">
                <a:moveTo>
                  <a:pt x="0" y="0"/>
                </a:moveTo>
                <a:lnTo>
                  <a:pt x="981151" y="1917700"/>
                </a:lnTo>
                <a:lnTo>
                  <a:pt x="0" y="3352800"/>
                </a:lnTo>
                <a:lnTo>
                  <a:pt x="735841" y="3543300"/>
                </a:lnTo>
                <a:lnTo>
                  <a:pt x="7113027" y="3543300"/>
                </a:lnTo>
                <a:lnTo>
                  <a:pt x="7848930" y="3352800"/>
                </a:lnTo>
                <a:lnTo>
                  <a:pt x="6867728" y="1917700"/>
                </a:lnTo>
                <a:lnTo>
                  <a:pt x="7277103" y="1117600"/>
                </a:lnTo>
                <a:lnTo>
                  <a:pt x="3572242" y="1117600"/>
                </a:lnTo>
                <a:lnTo>
                  <a:pt x="3521928" y="1104900"/>
                </a:lnTo>
                <a:lnTo>
                  <a:pt x="3270359" y="1104900"/>
                </a:lnTo>
                <a:lnTo>
                  <a:pt x="3220045" y="1092200"/>
                </a:lnTo>
                <a:lnTo>
                  <a:pt x="3018791" y="1092200"/>
                </a:lnTo>
                <a:lnTo>
                  <a:pt x="2968477" y="1079500"/>
                </a:lnTo>
                <a:lnTo>
                  <a:pt x="2867851" y="1079500"/>
                </a:lnTo>
                <a:lnTo>
                  <a:pt x="2817537" y="1066800"/>
                </a:lnTo>
                <a:lnTo>
                  <a:pt x="2716911" y="1066800"/>
                </a:lnTo>
                <a:lnTo>
                  <a:pt x="2666598" y="1054100"/>
                </a:lnTo>
                <a:lnTo>
                  <a:pt x="2565972" y="1054100"/>
                </a:lnTo>
                <a:lnTo>
                  <a:pt x="2515659" y="1041400"/>
                </a:lnTo>
                <a:lnTo>
                  <a:pt x="2465347" y="1041400"/>
                </a:lnTo>
                <a:lnTo>
                  <a:pt x="2415034" y="1028700"/>
                </a:lnTo>
                <a:lnTo>
                  <a:pt x="2364722" y="1028700"/>
                </a:lnTo>
                <a:lnTo>
                  <a:pt x="2314409" y="1016000"/>
                </a:lnTo>
                <a:lnTo>
                  <a:pt x="2213785" y="1016000"/>
                </a:lnTo>
                <a:lnTo>
                  <a:pt x="2113161" y="990600"/>
                </a:lnTo>
                <a:lnTo>
                  <a:pt x="2062849" y="990600"/>
                </a:lnTo>
                <a:lnTo>
                  <a:pt x="2012537" y="977900"/>
                </a:lnTo>
                <a:lnTo>
                  <a:pt x="1962226" y="977900"/>
                </a:lnTo>
                <a:lnTo>
                  <a:pt x="2943301" y="520700"/>
                </a:lnTo>
                <a:lnTo>
                  <a:pt x="2843530" y="520700"/>
                </a:lnTo>
                <a:lnTo>
                  <a:pt x="2793645" y="508000"/>
                </a:lnTo>
                <a:lnTo>
                  <a:pt x="2693875" y="508000"/>
                </a:lnTo>
                <a:lnTo>
                  <a:pt x="2643990" y="495300"/>
                </a:lnTo>
                <a:lnTo>
                  <a:pt x="2594104" y="495300"/>
                </a:lnTo>
                <a:lnTo>
                  <a:pt x="2544219" y="482600"/>
                </a:lnTo>
                <a:lnTo>
                  <a:pt x="2444449" y="482600"/>
                </a:lnTo>
                <a:lnTo>
                  <a:pt x="2394563" y="469900"/>
                </a:lnTo>
                <a:lnTo>
                  <a:pt x="2344678" y="469900"/>
                </a:lnTo>
                <a:lnTo>
                  <a:pt x="2294793" y="457200"/>
                </a:lnTo>
                <a:lnTo>
                  <a:pt x="2244907" y="457200"/>
                </a:lnTo>
                <a:lnTo>
                  <a:pt x="2195022" y="444500"/>
                </a:lnTo>
                <a:lnTo>
                  <a:pt x="2145136" y="444500"/>
                </a:lnTo>
                <a:lnTo>
                  <a:pt x="2095251" y="431800"/>
                </a:lnTo>
                <a:lnTo>
                  <a:pt x="2045365" y="431800"/>
                </a:lnTo>
                <a:lnTo>
                  <a:pt x="1995480" y="419100"/>
                </a:lnTo>
                <a:lnTo>
                  <a:pt x="1945594" y="419100"/>
                </a:lnTo>
                <a:lnTo>
                  <a:pt x="1895709" y="406400"/>
                </a:lnTo>
                <a:lnTo>
                  <a:pt x="1845823" y="406400"/>
                </a:lnTo>
                <a:lnTo>
                  <a:pt x="1746052" y="381000"/>
                </a:lnTo>
                <a:lnTo>
                  <a:pt x="1696166" y="381000"/>
                </a:lnTo>
                <a:lnTo>
                  <a:pt x="1596394" y="355600"/>
                </a:lnTo>
                <a:lnTo>
                  <a:pt x="1546508" y="355600"/>
                </a:lnTo>
                <a:lnTo>
                  <a:pt x="1446736" y="330200"/>
                </a:lnTo>
                <a:lnTo>
                  <a:pt x="1396849" y="330200"/>
                </a:lnTo>
                <a:lnTo>
                  <a:pt x="1247190" y="292100"/>
                </a:lnTo>
                <a:lnTo>
                  <a:pt x="1197304" y="292100"/>
                </a:lnTo>
                <a:lnTo>
                  <a:pt x="997757" y="241300"/>
                </a:lnTo>
                <a:lnTo>
                  <a:pt x="947870" y="241300"/>
                </a:lnTo>
                <a:lnTo>
                  <a:pt x="0" y="0"/>
                </a:lnTo>
                <a:close/>
              </a:path>
              <a:path w="7849234" h="4457700">
                <a:moveTo>
                  <a:pt x="7848930" y="0"/>
                </a:moveTo>
                <a:lnTo>
                  <a:pt x="6901024" y="241300"/>
                </a:lnTo>
                <a:lnTo>
                  <a:pt x="6851136" y="241300"/>
                </a:lnTo>
                <a:lnTo>
                  <a:pt x="6651585" y="292100"/>
                </a:lnTo>
                <a:lnTo>
                  <a:pt x="6601698" y="292100"/>
                </a:lnTo>
                <a:lnTo>
                  <a:pt x="6452036" y="330200"/>
                </a:lnTo>
                <a:lnTo>
                  <a:pt x="6402149" y="330200"/>
                </a:lnTo>
                <a:lnTo>
                  <a:pt x="6302376" y="355600"/>
                </a:lnTo>
                <a:lnTo>
                  <a:pt x="6252489" y="355600"/>
                </a:lnTo>
                <a:lnTo>
                  <a:pt x="6152717" y="381000"/>
                </a:lnTo>
                <a:lnTo>
                  <a:pt x="6102830" y="381000"/>
                </a:lnTo>
                <a:lnTo>
                  <a:pt x="6003058" y="406400"/>
                </a:lnTo>
                <a:lnTo>
                  <a:pt x="5953172" y="406400"/>
                </a:lnTo>
                <a:lnTo>
                  <a:pt x="5903286" y="419100"/>
                </a:lnTo>
                <a:lnTo>
                  <a:pt x="5853400" y="419100"/>
                </a:lnTo>
                <a:lnTo>
                  <a:pt x="5803514" y="431800"/>
                </a:lnTo>
                <a:lnTo>
                  <a:pt x="5753629" y="431800"/>
                </a:lnTo>
                <a:lnTo>
                  <a:pt x="5703743" y="444500"/>
                </a:lnTo>
                <a:lnTo>
                  <a:pt x="5653857" y="444500"/>
                </a:lnTo>
                <a:lnTo>
                  <a:pt x="5603972" y="457200"/>
                </a:lnTo>
                <a:lnTo>
                  <a:pt x="5554086" y="457200"/>
                </a:lnTo>
                <a:lnTo>
                  <a:pt x="5504201" y="469900"/>
                </a:lnTo>
                <a:lnTo>
                  <a:pt x="5454315" y="469900"/>
                </a:lnTo>
                <a:lnTo>
                  <a:pt x="5404430" y="482600"/>
                </a:lnTo>
                <a:lnTo>
                  <a:pt x="5304659" y="482600"/>
                </a:lnTo>
                <a:lnTo>
                  <a:pt x="5254774" y="495300"/>
                </a:lnTo>
                <a:lnTo>
                  <a:pt x="5204889" y="495300"/>
                </a:lnTo>
                <a:lnTo>
                  <a:pt x="5155004" y="508000"/>
                </a:lnTo>
                <a:lnTo>
                  <a:pt x="5055233" y="508000"/>
                </a:lnTo>
                <a:lnTo>
                  <a:pt x="5005348" y="520700"/>
                </a:lnTo>
                <a:lnTo>
                  <a:pt x="4905578" y="520700"/>
                </a:lnTo>
                <a:lnTo>
                  <a:pt x="5886653" y="977900"/>
                </a:lnTo>
                <a:lnTo>
                  <a:pt x="5836341" y="977900"/>
                </a:lnTo>
                <a:lnTo>
                  <a:pt x="5786029" y="990600"/>
                </a:lnTo>
                <a:lnTo>
                  <a:pt x="5735718" y="990600"/>
                </a:lnTo>
                <a:lnTo>
                  <a:pt x="5635094" y="1016000"/>
                </a:lnTo>
                <a:lnTo>
                  <a:pt x="5534469" y="1016000"/>
                </a:lnTo>
                <a:lnTo>
                  <a:pt x="5484157" y="1028700"/>
                </a:lnTo>
                <a:lnTo>
                  <a:pt x="5433844" y="1028700"/>
                </a:lnTo>
                <a:lnTo>
                  <a:pt x="5383532" y="1041400"/>
                </a:lnTo>
                <a:lnTo>
                  <a:pt x="5333219" y="1041400"/>
                </a:lnTo>
                <a:lnTo>
                  <a:pt x="5282906" y="1054100"/>
                </a:lnTo>
                <a:lnTo>
                  <a:pt x="5182280" y="1054100"/>
                </a:lnTo>
                <a:lnTo>
                  <a:pt x="5131967" y="1066800"/>
                </a:lnTo>
                <a:lnTo>
                  <a:pt x="5031341" y="1066800"/>
                </a:lnTo>
                <a:lnTo>
                  <a:pt x="4981028" y="1079500"/>
                </a:lnTo>
                <a:lnTo>
                  <a:pt x="4880401" y="1079500"/>
                </a:lnTo>
                <a:lnTo>
                  <a:pt x="4830088" y="1092200"/>
                </a:lnTo>
                <a:lnTo>
                  <a:pt x="4628833" y="1092200"/>
                </a:lnTo>
                <a:lnTo>
                  <a:pt x="4578520" y="1104900"/>
                </a:lnTo>
                <a:lnTo>
                  <a:pt x="4326951" y="1104900"/>
                </a:lnTo>
                <a:lnTo>
                  <a:pt x="4276637" y="1117600"/>
                </a:lnTo>
                <a:lnTo>
                  <a:pt x="7277103" y="1117600"/>
                </a:lnTo>
                <a:lnTo>
                  <a:pt x="784893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501773" y="2728086"/>
            <a:ext cx="3924935" cy="593090"/>
          </a:xfrm>
          <a:custGeom>
            <a:avLst/>
            <a:gdLst/>
            <a:ahLst/>
            <a:cxnLst/>
            <a:rect l="l" t="t" r="r" b="b"/>
            <a:pathLst>
              <a:path w="3924935" h="593089">
                <a:moveTo>
                  <a:pt x="1997544" y="592839"/>
                </a:moveTo>
                <a:lnTo>
                  <a:pt x="1926882" y="592839"/>
                </a:lnTo>
                <a:lnTo>
                  <a:pt x="1937055" y="592876"/>
                </a:lnTo>
                <a:lnTo>
                  <a:pt x="1987371" y="592876"/>
                </a:lnTo>
                <a:lnTo>
                  <a:pt x="1997544" y="592839"/>
                </a:lnTo>
                <a:close/>
              </a:path>
              <a:path w="3924935" h="593089">
                <a:moveTo>
                  <a:pt x="1383800" y="580783"/>
                </a:moveTo>
                <a:lnTo>
                  <a:pt x="1408760" y="581830"/>
                </a:lnTo>
                <a:lnTo>
                  <a:pt x="1660329" y="589628"/>
                </a:lnTo>
                <a:lnTo>
                  <a:pt x="1911899" y="592839"/>
                </a:lnTo>
                <a:lnTo>
                  <a:pt x="1926882" y="592839"/>
                </a:lnTo>
                <a:lnTo>
                  <a:pt x="1685473" y="590126"/>
                </a:lnTo>
                <a:lnTo>
                  <a:pt x="1433896" y="582791"/>
                </a:lnTo>
                <a:lnTo>
                  <a:pt x="1383800" y="580783"/>
                </a:lnTo>
                <a:close/>
              </a:path>
              <a:path w="3924935" h="593089">
                <a:moveTo>
                  <a:pt x="2540626" y="580783"/>
                </a:moveTo>
                <a:lnTo>
                  <a:pt x="2490530" y="582791"/>
                </a:lnTo>
                <a:lnTo>
                  <a:pt x="2238953" y="590126"/>
                </a:lnTo>
                <a:lnTo>
                  <a:pt x="1997544" y="592839"/>
                </a:lnTo>
                <a:lnTo>
                  <a:pt x="2012527" y="592839"/>
                </a:lnTo>
                <a:lnTo>
                  <a:pt x="2264097" y="589628"/>
                </a:lnTo>
                <a:lnTo>
                  <a:pt x="2515666" y="581830"/>
                </a:lnTo>
                <a:lnTo>
                  <a:pt x="2540626" y="580783"/>
                </a:lnTo>
                <a:close/>
              </a:path>
              <a:path w="3924935" h="593089">
                <a:moveTo>
                  <a:pt x="981075" y="558021"/>
                </a:moveTo>
                <a:lnTo>
                  <a:pt x="989857" y="558646"/>
                </a:lnTo>
                <a:lnTo>
                  <a:pt x="981075" y="558021"/>
                </a:lnTo>
                <a:close/>
              </a:path>
              <a:path w="3924935" h="593089">
                <a:moveTo>
                  <a:pt x="2943352" y="558021"/>
                </a:moveTo>
                <a:lnTo>
                  <a:pt x="2934569" y="558646"/>
                </a:lnTo>
                <a:lnTo>
                  <a:pt x="2943352" y="558038"/>
                </a:lnTo>
                <a:close/>
              </a:path>
              <a:path w="3924935" h="593089">
                <a:moveTo>
                  <a:pt x="981075" y="0"/>
                </a:moveTo>
                <a:lnTo>
                  <a:pt x="0" y="453389"/>
                </a:lnTo>
                <a:lnTo>
                  <a:pt x="251559" y="486876"/>
                </a:lnTo>
                <a:lnTo>
                  <a:pt x="503121" y="515775"/>
                </a:lnTo>
                <a:lnTo>
                  <a:pt x="754685" y="540087"/>
                </a:lnTo>
                <a:lnTo>
                  <a:pt x="981075" y="558021"/>
                </a:lnTo>
                <a:lnTo>
                  <a:pt x="981075" y="0"/>
                </a:lnTo>
                <a:close/>
              </a:path>
              <a:path w="3924935" h="593089">
                <a:moveTo>
                  <a:pt x="2943352" y="0"/>
                </a:moveTo>
                <a:lnTo>
                  <a:pt x="2943352" y="558021"/>
                </a:lnTo>
                <a:lnTo>
                  <a:pt x="3169741" y="540087"/>
                </a:lnTo>
                <a:lnTo>
                  <a:pt x="3421305" y="515775"/>
                </a:lnTo>
                <a:lnTo>
                  <a:pt x="3672867" y="486876"/>
                </a:lnTo>
                <a:lnTo>
                  <a:pt x="3924427" y="453389"/>
                </a:lnTo>
                <a:lnTo>
                  <a:pt x="2943352" y="0"/>
                </a:lnTo>
                <a:close/>
              </a:path>
            </a:pathLst>
          </a:custGeom>
          <a:solidFill>
            <a:srgbClr val="CC6C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39546" y="2204847"/>
            <a:ext cx="7849234" cy="4464685"/>
          </a:xfrm>
          <a:custGeom>
            <a:avLst/>
            <a:gdLst/>
            <a:ahLst/>
            <a:cxnLst/>
            <a:rect l="l" t="t" r="r" b="b"/>
            <a:pathLst>
              <a:path w="7849234" h="4464684">
                <a:moveTo>
                  <a:pt x="0" y="0"/>
                </a:moveTo>
                <a:lnTo>
                  <a:pt x="49888" y="14097"/>
                </a:lnTo>
                <a:lnTo>
                  <a:pt x="99777" y="28014"/>
                </a:lnTo>
                <a:lnTo>
                  <a:pt x="149666" y="41750"/>
                </a:lnTo>
                <a:lnTo>
                  <a:pt x="199555" y="55306"/>
                </a:lnTo>
                <a:lnTo>
                  <a:pt x="249443" y="68682"/>
                </a:lnTo>
                <a:lnTo>
                  <a:pt x="299331" y="81877"/>
                </a:lnTo>
                <a:lnTo>
                  <a:pt x="349220" y="94892"/>
                </a:lnTo>
                <a:lnTo>
                  <a:pt x="399108" y="107727"/>
                </a:lnTo>
                <a:lnTo>
                  <a:pt x="448996" y="120381"/>
                </a:lnTo>
                <a:lnTo>
                  <a:pt x="498884" y="132855"/>
                </a:lnTo>
                <a:lnTo>
                  <a:pt x="548772" y="145149"/>
                </a:lnTo>
                <a:lnTo>
                  <a:pt x="598659" y="157262"/>
                </a:lnTo>
                <a:lnTo>
                  <a:pt x="648547" y="169195"/>
                </a:lnTo>
                <a:lnTo>
                  <a:pt x="698434" y="180948"/>
                </a:lnTo>
                <a:lnTo>
                  <a:pt x="748322" y="192520"/>
                </a:lnTo>
                <a:lnTo>
                  <a:pt x="798209" y="203912"/>
                </a:lnTo>
                <a:lnTo>
                  <a:pt x="848096" y="215124"/>
                </a:lnTo>
                <a:lnTo>
                  <a:pt x="897983" y="226156"/>
                </a:lnTo>
                <a:lnTo>
                  <a:pt x="947870" y="237007"/>
                </a:lnTo>
                <a:lnTo>
                  <a:pt x="997757" y="247677"/>
                </a:lnTo>
                <a:lnTo>
                  <a:pt x="1047644" y="258168"/>
                </a:lnTo>
                <a:lnTo>
                  <a:pt x="1097531" y="268478"/>
                </a:lnTo>
                <a:lnTo>
                  <a:pt x="1147417" y="278608"/>
                </a:lnTo>
                <a:lnTo>
                  <a:pt x="1197304" y="288558"/>
                </a:lnTo>
                <a:lnTo>
                  <a:pt x="1247190" y="298327"/>
                </a:lnTo>
                <a:lnTo>
                  <a:pt x="1297077" y="307916"/>
                </a:lnTo>
                <a:lnTo>
                  <a:pt x="1346963" y="317325"/>
                </a:lnTo>
                <a:lnTo>
                  <a:pt x="1396849" y="326553"/>
                </a:lnTo>
                <a:lnTo>
                  <a:pt x="1446736" y="335601"/>
                </a:lnTo>
                <a:lnTo>
                  <a:pt x="1496622" y="344469"/>
                </a:lnTo>
                <a:lnTo>
                  <a:pt x="1546508" y="353157"/>
                </a:lnTo>
                <a:lnTo>
                  <a:pt x="1596394" y="361664"/>
                </a:lnTo>
                <a:lnTo>
                  <a:pt x="1646280" y="369992"/>
                </a:lnTo>
                <a:lnTo>
                  <a:pt x="1696166" y="378138"/>
                </a:lnTo>
                <a:lnTo>
                  <a:pt x="1746052" y="386105"/>
                </a:lnTo>
                <a:lnTo>
                  <a:pt x="1795937" y="393892"/>
                </a:lnTo>
                <a:lnTo>
                  <a:pt x="1845823" y="401498"/>
                </a:lnTo>
                <a:lnTo>
                  <a:pt x="1895709" y="408924"/>
                </a:lnTo>
                <a:lnTo>
                  <a:pt x="1945594" y="416169"/>
                </a:lnTo>
                <a:lnTo>
                  <a:pt x="1995480" y="423235"/>
                </a:lnTo>
                <a:lnTo>
                  <a:pt x="2045365" y="430120"/>
                </a:lnTo>
                <a:lnTo>
                  <a:pt x="2095251" y="436825"/>
                </a:lnTo>
                <a:lnTo>
                  <a:pt x="2145136" y="443350"/>
                </a:lnTo>
                <a:lnTo>
                  <a:pt x="2195022" y="449694"/>
                </a:lnTo>
                <a:lnTo>
                  <a:pt x="2244907" y="455859"/>
                </a:lnTo>
                <a:lnTo>
                  <a:pt x="2294793" y="461843"/>
                </a:lnTo>
                <a:lnTo>
                  <a:pt x="2344678" y="467647"/>
                </a:lnTo>
                <a:lnTo>
                  <a:pt x="2394563" y="473271"/>
                </a:lnTo>
                <a:lnTo>
                  <a:pt x="2444449" y="478714"/>
                </a:lnTo>
                <a:lnTo>
                  <a:pt x="2494334" y="483977"/>
                </a:lnTo>
                <a:lnTo>
                  <a:pt x="2544219" y="489061"/>
                </a:lnTo>
                <a:lnTo>
                  <a:pt x="2594104" y="493964"/>
                </a:lnTo>
                <a:lnTo>
                  <a:pt x="2643990" y="498686"/>
                </a:lnTo>
                <a:lnTo>
                  <a:pt x="2693875" y="503229"/>
                </a:lnTo>
                <a:lnTo>
                  <a:pt x="2743760" y="507591"/>
                </a:lnTo>
                <a:lnTo>
                  <a:pt x="2793645" y="511774"/>
                </a:lnTo>
                <a:lnTo>
                  <a:pt x="2843530" y="515776"/>
                </a:lnTo>
                <a:lnTo>
                  <a:pt x="2893416" y="519598"/>
                </a:lnTo>
                <a:lnTo>
                  <a:pt x="2943301" y="523239"/>
                </a:lnTo>
                <a:lnTo>
                  <a:pt x="1962226" y="976629"/>
                </a:lnTo>
                <a:lnTo>
                  <a:pt x="2012537" y="983694"/>
                </a:lnTo>
                <a:lnTo>
                  <a:pt x="2062849" y="990574"/>
                </a:lnTo>
                <a:lnTo>
                  <a:pt x="2113161" y="997272"/>
                </a:lnTo>
                <a:lnTo>
                  <a:pt x="2163473" y="1003785"/>
                </a:lnTo>
                <a:lnTo>
                  <a:pt x="2213785" y="1010116"/>
                </a:lnTo>
                <a:lnTo>
                  <a:pt x="2264097" y="1016263"/>
                </a:lnTo>
                <a:lnTo>
                  <a:pt x="2314409" y="1022226"/>
                </a:lnTo>
                <a:lnTo>
                  <a:pt x="2364722" y="1028006"/>
                </a:lnTo>
                <a:lnTo>
                  <a:pt x="2415034" y="1033602"/>
                </a:lnTo>
                <a:lnTo>
                  <a:pt x="2465347" y="1039015"/>
                </a:lnTo>
                <a:lnTo>
                  <a:pt x="2515659" y="1044244"/>
                </a:lnTo>
                <a:lnTo>
                  <a:pt x="2565972" y="1049290"/>
                </a:lnTo>
                <a:lnTo>
                  <a:pt x="2616285" y="1054152"/>
                </a:lnTo>
                <a:lnTo>
                  <a:pt x="2666598" y="1058831"/>
                </a:lnTo>
                <a:lnTo>
                  <a:pt x="2716911" y="1063327"/>
                </a:lnTo>
                <a:lnTo>
                  <a:pt x="2767224" y="1067639"/>
                </a:lnTo>
                <a:lnTo>
                  <a:pt x="2817537" y="1071767"/>
                </a:lnTo>
                <a:lnTo>
                  <a:pt x="2867851" y="1075712"/>
                </a:lnTo>
                <a:lnTo>
                  <a:pt x="2918164" y="1079474"/>
                </a:lnTo>
                <a:lnTo>
                  <a:pt x="2968477" y="1083051"/>
                </a:lnTo>
                <a:lnTo>
                  <a:pt x="3018791" y="1086446"/>
                </a:lnTo>
                <a:lnTo>
                  <a:pt x="3069104" y="1089657"/>
                </a:lnTo>
                <a:lnTo>
                  <a:pt x="3119418" y="1092685"/>
                </a:lnTo>
                <a:lnTo>
                  <a:pt x="3169731" y="1095529"/>
                </a:lnTo>
                <a:lnTo>
                  <a:pt x="3220045" y="1098189"/>
                </a:lnTo>
                <a:lnTo>
                  <a:pt x="3270359" y="1100666"/>
                </a:lnTo>
                <a:lnTo>
                  <a:pt x="3320672" y="1102960"/>
                </a:lnTo>
                <a:lnTo>
                  <a:pt x="3370986" y="1105070"/>
                </a:lnTo>
                <a:lnTo>
                  <a:pt x="3421300" y="1106996"/>
                </a:lnTo>
                <a:lnTo>
                  <a:pt x="3471614" y="1108740"/>
                </a:lnTo>
                <a:lnTo>
                  <a:pt x="3521928" y="1110299"/>
                </a:lnTo>
                <a:lnTo>
                  <a:pt x="3572242" y="1111675"/>
                </a:lnTo>
                <a:lnTo>
                  <a:pt x="3622555" y="1112868"/>
                </a:lnTo>
                <a:lnTo>
                  <a:pt x="3672869" y="1113877"/>
                </a:lnTo>
                <a:lnTo>
                  <a:pt x="3723183" y="1114703"/>
                </a:lnTo>
                <a:lnTo>
                  <a:pt x="3773497" y="1115345"/>
                </a:lnTo>
                <a:lnTo>
                  <a:pt x="3823811" y="1115804"/>
                </a:lnTo>
                <a:lnTo>
                  <a:pt x="3874125" y="1116079"/>
                </a:lnTo>
                <a:lnTo>
                  <a:pt x="3924439" y="1116171"/>
                </a:lnTo>
                <a:lnTo>
                  <a:pt x="3974753" y="1116079"/>
                </a:lnTo>
                <a:lnTo>
                  <a:pt x="4025067" y="1115804"/>
                </a:lnTo>
                <a:lnTo>
                  <a:pt x="4075381" y="1115345"/>
                </a:lnTo>
                <a:lnTo>
                  <a:pt x="4125695" y="1114703"/>
                </a:lnTo>
                <a:lnTo>
                  <a:pt x="4176009" y="1113877"/>
                </a:lnTo>
                <a:lnTo>
                  <a:pt x="4226323" y="1112868"/>
                </a:lnTo>
                <a:lnTo>
                  <a:pt x="4276637" y="1111675"/>
                </a:lnTo>
                <a:lnTo>
                  <a:pt x="4326951" y="1110299"/>
                </a:lnTo>
                <a:lnTo>
                  <a:pt x="4377265" y="1108740"/>
                </a:lnTo>
                <a:lnTo>
                  <a:pt x="4427578" y="1106996"/>
                </a:lnTo>
                <a:lnTo>
                  <a:pt x="4477892" y="1105070"/>
                </a:lnTo>
                <a:lnTo>
                  <a:pt x="4528206" y="1102960"/>
                </a:lnTo>
                <a:lnTo>
                  <a:pt x="4578520" y="1100666"/>
                </a:lnTo>
                <a:lnTo>
                  <a:pt x="4628833" y="1098189"/>
                </a:lnTo>
                <a:lnTo>
                  <a:pt x="4679147" y="1095529"/>
                </a:lnTo>
                <a:lnTo>
                  <a:pt x="4729461" y="1092685"/>
                </a:lnTo>
                <a:lnTo>
                  <a:pt x="4779774" y="1089657"/>
                </a:lnTo>
                <a:lnTo>
                  <a:pt x="4830088" y="1086446"/>
                </a:lnTo>
                <a:lnTo>
                  <a:pt x="4880401" y="1083051"/>
                </a:lnTo>
                <a:lnTo>
                  <a:pt x="4930715" y="1079474"/>
                </a:lnTo>
                <a:lnTo>
                  <a:pt x="4981028" y="1075712"/>
                </a:lnTo>
                <a:lnTo>
                  <a:pt x="5031341" y="1071767"/>
                </a:lnTo>
                <a:lnTo>
                  <a:pt x="5081654" y="1067639"/>
                </a:lnTo>
                <a:lnTo>
                  <a:pt x="5131967" y="1063327"/>
                </a:lnTo>
                <a:lnTo>
                  <a:pt x="5182280" y="1058831"/>
                </a:lnTo>
                <a:lnTo>
                  <a:pt x="5232593" y="1054152"/>
                </a:lnTo>
                <a:lnTo>
                  <a:pt x="5282906" y="1049290"/>
                </a:lnTo>
                <a:lnTo>
                  <a:pt x="5333219" y="1044244"/>
                </a:lnTo>
                <a:lnTo>
                  <a:pt x="5383532" y="1039015"/>
                </a:lnTo>
                <a:lnTo>
                  <a:pt x="5433844" y="1033602"/>
                </a:lnTo>
                <a:lnTo>
                  <a:pt x="5484157" y="1028006"/>
                </a:lnTo>
                <a:lnTo>
                  <a:pt x="5534469" y="1022226"/>
                </a:lnTo>
                <a:lnTo>
                  <a:pt x="5584781" y="1016263"/>
                </a:lnTo>
                <a:lnTo>
                  <a:pt x="5635094" y="1010116"/>
                </a:lnTo>
                <a:lnTo>
                  <a:pt x="5685406" y="1003785"/>
                </a:lnTo>
                <a:lnTo>
                  <a:pt x="5735718" y="997272"/>
                </a:lnTo>
                <a:lnTo>
                  <a:pt x="5786029" y="990574"/>
                </a:lnTo>
                <a:lnTo>
                  <a:pt x="5836341" y="983694"/>
                </a:lnTo>
                <a:lnTo>
                  <a:pt x="5886653" y="976629"/>
                </a:lnTo>
                <a:lnTo>
                  <a:pt x="4905578" y="523239"/>
                </a:lnTo>
                <a:lnTo>
                  <a:pt x="4955463" y="519598"/>
                </a:lnTo>
                <a:lnTo>
                  <a:pt x="5005348" y="515776"/>
                </a:lnTo>
                <a:lnTo>
                  <a:pt x="5055233" y="511774"/>
                </a:lnTo>
                <a:lnTo>
                  <a:pt x="5105118" y="507591"/>
                </a:lnTo>
                <a:lnTo>
                  <a:pt x="5155004" y="503229"/>
                </a:lnTo>
                <a:lnTo>
                  <a:pt x="5204889" y="498686"/>
                </a:lnTo>
                <a:lnTo>
                  <a:pt x="5254774" y="493964"/>
                </a:lnTo>
                <a:lnTo>
                  <a:pt x="5304659" y="489061"/>
                </a:lnTo>
                <a:lnTo>
                  <a:pt x="5354545" y="483977"/>
                </a:lnTo>
                <a:lnTo>
                  <a:pt x="5404430" y="478714"/>
                </a:lnTo>
                <a:lnTo>
                  <a:pt x="5454315" y="473271"/>
                </a:lnTo>
                <a:lnTo>
                  <a:pt x="5504201" y="467647"/>
                </a:lnTo>
                <a:lnTo>
                  <a:pt x="5554086" y="461843"/>
                </a:lnTo>
                <a:lnTo>
                  <a:pt x="5603972" y="455859"/>
                </a:lnTo>
                <a:lnTo>
                  <a:pt x="5653857" y="449694"/>
                </a:lnTo>
                <a:lnTo>
                  <a:pt x="5703743" y="443350"/>
                </a:lnTo>
                <a:lnTo>
                  <a:pt x="5753629" y="436825"/>
                </a:lnTo>
                <a:lnTo>
                  <a:pt x="5803514" y="430120"/>
                </a:lnTo>
                <a:lnTo>
                  <a:pt x="5853400" y="423235"/>
                </a:lnTo>
                <a:lnTo>
                  <a:pt x="5903286" y="416169"/>
                </a:lnTo>
                <a:lnTo>
                  <a:pt x="5953172" y="408924"/>
                </a:lnTo>
                <a:lnTo>
                  <a:pt x="6003058" y="401498"/>
                </a:lnTo>
                <a:lnTo>
                  <a:pt x="6052944" y="393892"/>
                </a:lnTo>
                <a:lnTo>
                  <a:pt x="6102830" y="386105"/>
                </a:lnTo>
                <a:lnTo>
                  <a:pt x="6152717" y="378138"/>
                </a:lnTo>
                <a:lnTo>
                  <a:pt x="6202603" y="369992"/>
                </a:lnTo>
                <a:lnTo>
                  <a:pt x="6252489" y="361664"/>
                </a:lnTo>
                <a:lnTo>
                  <a:pt x="6302376" y="353157"/>
                </a:lnTo>
                <a:lnTo>
                  <a:pt x="6352263" y="344469"/>
                </a:lnTo>
                <a:lnTo>
                  <a:pt x="6402149" y="335601"/>
                </a:lnTo>
                <a:lnTo>
                  <a:pt x="6452036" y="326553"/>
                </a:lnTo>
                <a:lnTo>
                  <a:pt x="6501923" y="317325"/>
                </a:lnTo>
                <a:lnTo>
                  <a:pt x="6551811" y="307916"/>
                </a:lnTo>
                <a:lnTo>
                  <a:pt x="6601698" y="298327"/>
                </a:lnTo>
                <a:lnTo>
                  <a:pt x="6651585" y="288558"/>
                </a:lnTo>
                <a:lnTo>
                  <a:pt x="6701473" y="278608"/>
                </a:lnTo>
                <a:lnTo>
                  <a:pt x="6751360" y="268478"/>
                </a:lnTo>
                <a:lnTo>
                  <a:pt x="6801248" y="258168"/>
                </a:lnTo>
                <a:lnTo>
                  <a:pt x="6851136" y="247677"/>
                </a:lnTo>
                <a:lnTo>
                  <a:pt x="6901024" y="237007"/>
                </a:lnTo>
                <a:lnTo>
                  <a:pt x="6950912" y="226156"/>
                </a:lnTo>
                <a:lnTo>
                  <a:pt x="7000801" y="215124"/>
                </a:lnTo>
                <a:lnTo>
                  <a:pt x="7050689" y="203912"/>
                </a:lnTo>
                <a:lnTo>
                  <a:pt x="7100578" y="192520"/>
                </a:lnTo>
                <a:lnTo>
                  <a:pt x="7150467" y="180948"/>
                </a:lnTo>
                <a:lnTo>
                  <a:pt x="7200356" y="169195"/>
                </a:lnTo>
                <a:lnTo>
                  <a:pt x="7250245" y="157262"/>
                </a:lnTo>
                <a:lnTo>
                  <a:pt x="7300134" y="145149"/>
                </a:lnTo>
                <a:lnTo>
                  <a:pt x="7350024" y="132855"/>
                </a:lnTo>
                <a:lnTo>
                  <a:pt x="7399913" y="120381"/>
                </a:lnTo>
                <a:lnTo>
                  <a:pt x="7449803" y="107727"/>
                </a:lnTo>
                <a:lnTo>
                  <a:pt x="7499693" y="94892"/>
                </a:lnTo>
                <a:lnTo>
                  <a:pt x="7549584" y="81877"/>
                </a:lnTo>
                <a:lnTo>
                  <a:pt x="7599474" y="68682"/>
                </a:lnTo>
                <a:lnTo>
                  <a:pt x="7649365" y="55306"/>
                </a:lnTo>
                <a:lnTo>
                  <a:pt x="7699256" y="41750"/>
                </a:lnTo>
                <a:lnTo>
                  <a:pt x="7749147" y="28014"/>
                </a:lnTo>
                <a:lnTo>
                  <a:pt x="7799038" y="14097"/>
                </a:lnTo>
                <a:lnTo>
                  <a:pt x="7848930" y="0"/>
                </a:lnTo>
                <a:lnTo>
                  <a:pt x="6867728" y="1918334"/>
                </a:lnTo>
                <a:lnTo>
                  <a:pt x="7848930" y="3348354"/>
                </a:lnTo>
                <a:lnTo>
                  <a:pt x="7799867" y="3362221"/>
                </a:lnTo>
                <a:lnTo>
                  <a:pt x="7750804" y="3375914"/>
                </a:lnTo>
                <a:lnTo>
                  <a:pt x="7701742" y="3389431"/>
                </a:lnTo>
                <a:lnTo>
                  <a:pt x="7652680" y="3402775"/>
                </a:lnTo>
                <a:lnTo>
                  <a:pt x="7603619" y="3415943"/>
                </a:lnTo>
                <a:lnTo>
                  <a:pt x="7554558" y="3428938"/>
                </a:lnTo>
                <a:lnTo>
                  <a:pt x="7505498" y="3441757"/>
                </a:lnTo>
                <a:lnTo>
                  <a:pt x="7456438" y="3454402"/>
                </a:lnTo>
                <a:lnTo>
                  <a:pt x="7407378" y="3466873"/>
                </a:lnTo>
                <a:lnTo>
                  <a:pt x="7358319" y="3479169"/>
                </a:lnTo>
                <a:lnTo>
                  <a:pt x="7309260" y="3491291"/>
                </a:lnTo>
                <a:lnTo>
                  <a:pt x="7260201" y="3503238"/>
                </a:lnTo>
                <a:lnTo>
                  <a:pt x="7211143" y="3515011"/>
                </a:lnTo>
                <a:lnTo>
                  <a:pt x="7162085" y="3526609"/>
                </a:lnTo>
                <a:lnTo>
                  <a:pt x="7113027" y="3538033"/>
                </a:lnTo>
                <a:lnTo>
                  <a:pt x="7063970" y="3549282"/>
                </a:lnTo>
                <a:lnTo>
                  <a:pt x="7014913" y="3560357"/>
                </a:lnTo>
                <a:lnTo>
                  <a:pt x="6965856" y="3571257"/>
                </a:lnTo>
                <a:lnTo>
                  <a:pt x="6916800" y="3581983"/>
                </a:lnTo>
                <a:lnTo>
                  <a:pt x="6867744" y="3592534"/>
                </a:lnTo>
                <a:lnTo>
                  <a:pt x="6818688" y="3602911"/>
                </a:lnTo>
                <a:lnTo>
                  <a:pt x="6769632" y="3613114"/>
                </a:lnTo>
                <a:lnTo>
                  <a:pt x="6720576" y="3623142"/>
                </a:lnTo>
                <a:lnTo>
                  <a:pt x="6671521" y="3632995"/>
                </a:lnTo>
                <a:lnTo>
                  <a:pt x="6622466" y="3642675"/>
                </a:lnTo>
                <a:lnTo>
                  <a:pt x="6573411" y="3652179"/>
                </a:lnTo>
                <a:lnTo>
                  <a:pt x="6524356" y="3661510"/>
                </a:lnTo>
                <a:lnTo>
                  <a:pt x="6475301" y="3670666"/>
                </a:lnTo>
                <a:lnTo>
                  <a:pt x="6426247" y="3679647"/>
                </a:lnTo>
                <a:lnTo>
                  <a:pt x="6377192" y="3688454"/>
                </a:lnTo>
                <a:lnTo>
                  <a:pt x="6328138" y="3697087"/>
                </a:lnTo>
                <a:lnTo>
                  <a:pt x="6279084" y="3705545"/>
                </a:lnTo>
                <a:lnTo>
                  <a:pt x="6230030" y="3713829"/>
                </a:lnTo>
                <a:lnTo>
                  <a:pt x="6180976" y="3721939"/>
                </a:lnTo>
                <a:lnTo>
                  <a:pt x="6131922" y="3729874"/>
                </a:lnTo>
                <a:lnTo>
                  <a:pt x="6082868" y="3737634"/>
                </a:lnTo>
                <a:lnTo>
                  <a:pt x="6033814" y="3745221"/>
                </a:lnTo>
                <a:lnTo>
                  <a:pt x="5984760" y="3752633"/>
                </a:lnTo>
                <a:lnTo>
                  <a:pt x="5935706" y="3759871"/>
                </a:lnTo>
                <a:lnTo>
                  <a:pt x="5886653" y="3766934"/>
                </a:lnTo>
                <a:lnTo>
                  <a:pt x="5886653" y="4324997"/>
                </a:lnTo>
                <a:lnTo>
                  <a:pt x="5836341" y="4332060"/>
                </a:lnTo>
                <a:lnTo>
                  <a:pt x="5786029" y="4338939"/>
                </a:lnTo>
                <a:lnTo>
                  <a:pt x="5735718" y="4345635"/>
                </a:lnTo>
                <a:lnTo>
                  <a:pt x="5685406" y="4352148"/>
                </a:lnTo>
                <a:lnTo>
                  <a:pt x="5635094" y="4358477"/>
                </a:lnTo>
                <a:lnTo>
                  <a:pt x="5584781" y="4364622"/>
                </a:lnTo>
                <a:lnTo>
                  <a:pt x="5534469" y="4370584"/>
                </a:lnTo>
                <a:lnTo>
                  <a:pt x="5484157" y="4376363"/>
                </a:lnTo>
                <a:lnTo>
                  <a:pt x="5433844" y="4381958"/>
                </a:lnTo>
                <a:lnTo>
                  <a:pt x="5383532" y="4387370"/>
                </a:lnTo>
                <a:lnTo>
                  <a:pt x="5333219" y="4392598"/>
                </a:lnTo>
                <a:lnTo>
                  <a:pt x="5282906" y="4397643"/>
                </a:lnTo>
                <a:lnTo>
                  <a:pt x="5232593" y="4402504"/>
                </a:lnTo>
                <a:lnTo>
                  <a:pt x="5182280" y="4407182"/>
                </a:lnTo>
                <a:lnTo>
                  <a:pt x="5131967" y="4411677"/>
                </a:lnTo>
                <a:lnTo>
                  <a:pt x="5081654" y="4415988"/>
                </a:lnTo>
                <a:lnTo>
                  <a:pt x="5031341" y="4420115"/>
                </a:lnTo>
                <a:lnTo>
                  <a:pt x="4981028" y="4424059"/>
                </a:lnTo>
                <a:lnTo>
                  <a:pt x="4930715" y="4427820"/>
                </a:lnTo>
                <a:lnTo>
                  <a:pt x="4880401" y="4431397"/>
                </a:lnTo>
                <a:lnTo>
                  <a:pt x="4830088" y="4434791"/>
                </a:lnTo>
                <a:lnTo>
                  <a:pt x="4779774" y="4438002"/>
                </a:lnTo>
                <a:lnTo>
                  <a:pt x="4729461" y="4441028"/>
                </a:lnTo>
                <a:lnTo>
                  <a:pt x="4679147" y="4443872"/>
                </a:lnTo>
                <a:lnTo>
                  <a:pt x="4628833" y="4446532"/>
                </a:lnTo>
                <a:lnTo>
                  <a:pt x="4578520" y="4449008"/>
                </a:lnTo>
                <a:lnTo>
                  <a:pt x="4528206" y="4451302"/>
                </a:lnTo>
                <a:lnTo>
                  <a:pt x="4477892" y="4453411"/>
                </a:lnTo>
                <a:lnTo>
                  <a:pt x="4427578" y="4455337"/>
                </a:lnTo>
                <a:lnTo>
                  <a:pt x="4377265" y="4457080"/>
                </a:lnTo>
                <a:lnTo>
                  <a:pt x="4326951" y="4458640"/>
                </a:lnTo>
                <a:lnTo>
                  <a:pt x="4276637" y="4460015"/>
                </a:lnTo>
                <a:lnTo>
                  <a:pt x="4226323" y="4461208"/>
                </a:lnTo>
                <a:lnTo>
                  <a:pt x="4176009" y="4462217"/>
                </a:lnTo>
                <a:lnTo>
                  <a:pt x="4125695" y="4463042"/>
                </a:lnTo>
                <a:lnTo>
                  <a:pt x="4075381" y="4463684"/>
                </a:lnTo>
                <a:lnTo>
                  <a:pt x="4025067" y="4464143"/>
                </a:lnTo>
                <a:lnTo>
                  <a:pt x="3974753" y="4464418"/>
                </a:lnTo>
                <a:lnTo>
                  <a:pt x="3924439" y="4464510"/>
                </a:lnTo>
                <a:lnTo>
                  <a:pt x="3874125" y="4464418"/>
                </a:lnTo>
                <a:lnTo>
                  <a:pt x="3823811" y="4464143"/>
                </a:lnTo>
                <a:lnTo>
                  <a:pt x="3773497" y="4463684"/>
                </a:lnTo>
                <a:lnTo>
                  <a:pt x="3723183" y="4463042"/>
                </a:lnTo>
                <a:lnTo>
                  <a:pt x="3672869" y="4462217"/>
                </a:lnTo>
                <a:lnTo>
                  <a:pt x="3622555" y="4461208"/>
                </a:lnTo>
                <a:lnTo>
                  <a:pt x="3572242" y="4460015"/>
                </a:lnTo>
                <a:lnTo>
                  <a:pt x="3521928" y="4458640"/>
                </a:lnTo>
                <a:lnTo>
                  <a:pt x="3471614" y="4457080"/>
                </a:lnTo>
                <a:lnTo>
                  <a:pt x="3421300" y="4455337"/>
                </a:lnTo>
                <a:lnTo>
                  <a:pt x="3370986" y="4453411"/>
                </a:lnTo>
                <a:lnTo>
                  <a:pt x="3320672" y="4451302"/>
                </a:lnTo>
                <a:lnTo>
                  <a:pt x="3270359" y="4449008"/>
                </a:lnTo>
                <a:lnTo>
                  <a:pt x="3220045" y="4446532"/>
                </a:lnTo>
                <a:lnTo>
                  <a:pt x="3169731" y="4443872"/>
                </a:lnTo>
                <a:lnTo>
                  <a:pt x="3119418" y="4441028"/>
                </a:lnTo>
                <a:lnTo>
                  <a:pt x="3069104" y="4438002"/>
                </a:lnTo>
                <a:lnTo>
                  <a:pt x="3018791" y="4434791"/>
                </a:lnTo>
                <a:lnTo>
                  <a:pt x="2968477" y="4431397"/>
                </a:lnTo>
                <a:lnTo>
                  <a:pt x="2918164" y="4427820"/>
                </a:lnTo>
                <a:lnTo>
                  <a:pt x="2867851" y="4424059"/>
                </a:lnTo>
                <a:lnTo>
                  <a:pt x="2817537" y="4420115"/>
                </a:lnTo>
                <a:lnTo>
                  <a:pt x="2767224" y="4415988"/>
                </a:lnTo>
                <a:lnTo>
                  <a:pt x="2716911" y="4411677"/>
                </a:lnTo>
                <a:lnTo>
                  <a:pt x="2666598" y="4407182"/>
                </a:lnTo>
                <a:lnTo>
                  <a:pt x="2616285" y="4402504"/>
                </a:lnTo>
                <a:lnTo>
                  <a:pt x="2565972" y="4397643"/>
                </a:lnTo>
                <a:lnTo>
                  <a:pt x="2515659" y="4392598"/>
                </a:lnTo>
                <a:lnTo>
                  <a:pt x="2465347" y="4387370"/>
                </a:lnTo>
                <a:lnTo>
                  <a:pt x="2415034" y="4381958"/>
                </a:lnTo>
                <a:lnTo>
                  <a:pt x="2364722" y="4376363"/>
                </a:lnTo>
                <a:lnTo>
                  <a:pt x="2314409" y="4370584"/>
                </a:lnTo>
                <a:lnTo>
                  <a:pt x="2264097" y="4364622"/>
                </a:lnTo>
                <a:lnTo>
                  <a:pt x="2213785" y="4358477"/>
                </a:lnTo>
                <a:lnTo>
                  <a:pt x="2163473" y="4352148"/>
                </a:lnTo>
                <a:lnTo>
                  <a:pt x="2113161" y="4345635"/>
                </a:lnTo>
                <a:lnTo>
                  <a:pt x="2062849" y="4338939"/>
                </a:lnTo>
                <a:lnTo>
                  <a:pt x="2012537" y="4332060"/>
                </a:lnTo>
                <a:lnTo>
                  <a:pt x="1962226" y="4324997"/>
                </a:lnTo>
                <a:lnTo>
                  <a:pt x="1962226" y="3766934"/>
                </a:lnTo>
                <a:lnTo>
                  <a:pt x="1913172" y="3759871"/>
                </a:lnTo>
                <a:lnTo>
                  <a:pt x="1864118" y="3752633"/>
                </a:lnTo>
                <a:lnTo>
                  <a:pt x="1815064" y="3745221"/>
                </a:lnTo>
                <a:lnTo>
                  <a:pt x="1766009" y="3737634"/>
                </a:lnTo>
                <a:lnTo>
                  <a:pt x="1716955" y="3729874"/>
                </a:lnTo>
                <a:lnTo>
                  <a:pt x="1667900" y="3721939"/>
                </a:lnTo>
                <a:lnTo>
                  <a:pt x="1618845" y="3713829"/>
                </a:lnTo>
                <a:lnTo>
                  <a:pt x="1569790" y="3705545"/>
                </a:lnTo>
                <a:lnTo>
                  <a:pt x="1520735" y="3697087"/>
                </a:lnTo>
                <a:lnTo>
                  <a:pt x="1471680" y="3688454"/>
                </a:lnTo>
                <a:lnTo>
                  <a:pt x="1422625" y="3679647"/>
                </a:lnTo>
                <a:lnTo>
                  <a:pt x="1373569" y="3670666"/>
                </a:lnTo>
                <a:lnTo>
                  <a:pt x="1324513" y="3661510"/>
                </a:lnTo>
                <a:lnTo>
                  <a:pt x="1275458" y="3652179"/>
                </a:lnTo>
                <a:lnTo>
                  <a:pt x="1226402" y="3642675"/>
                </a:lnTo>
                <a:lnTo>
                  <a:pt x="1177346" y="3632995"/>
                </a:lnTo>
                <a:lnTo>
                  <a:pt x="1128290" y="3623142"/>
                </a:lnTo>
                <a:lnTo>
                  <a:pt x="1079234" y="3613114"/>
                </a:lnTo>
                <a:lnTo>
                  <a:pt x="1030178" y="3602911"/>
                </a:lnTo>
                <a:lnTo>
                  <a:pt x="981122" y="3592534"/>
                </a:lnTo>
                <a:lnTo>
                  <a:pt x="932066" y="3581983"/>
                </a:lnTo>
                <a:lnTo>
                  <a:pt x="883010" y="3571257"/>
                </a:lnTo>
                <a:lnTo>
                  <a:pt x="833954" y="3560357"/>
                </a:lnTo>
                <a:lnTo>
                  <a:pt x="784897" y="3549282"/>
                </a:lnTo>
                <a:lnTo>
                  <a:pt x="735841" y="3538033"/>
                </a:lnTo>
                <a:lnTo>
                  <a:pt x="686785" y="3526609"/>
                </a:lnTo>
                <a:lnTo>
                  <a:pt x="637728" y="3515011"/>
                </a:lnTo>
                <a:lnTo>
                  <a:pt x="588672" y="3503238"/>
                </a:lnTo>
                <a:lnTo>
                  <a:pt x="539616" y="3491291"/>
                </a:lnTo>
                <a:lnTo>
                  <a:pt x="490560" y="3479169"/>
                </a:lnTo>
                <a:lnTo>
                  <a:pt x="441503" y="3466873"/>
                </a:lnTo>
                <a:lnTo>
                  <a:pt x="392447" y="3454402"/>
                </a:lnTo>
                <a:lnTo>
                  <a:pt x="343391" y="3441757"/>
                </a:lnTo>
                <a:lnTo>
                  <a:pt x="294335" y="3428938"/>
                </a:lnTo>
                <a:lnTo>
                  <a:pt x="245279" y="3415943"/>
                </a:lnTo>
                <a:lnTo>
                  <a:pt x="196223" y="3402775"/>
                </a:lnTo>
                <a:lnTo>
                  <a:pt x="147167" y="3389431"/>
                </a:lnTo>
                <a:lnTo>
                  <a:pt x="98111" y="3375914"/>
                </a:lnTo>
                <a:lnTo>
                  <a:pt x="49055" y="3362221"/>
                </a:lnTo>
                <a:lnTo>
                  <a:pt x="0" y="3348354"/>
                </a:lnTo>
                <a:lnTo>
                  <a:pt x="981151" y="1918334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501773" y="3181476"/>
            <a:ext cx="0" cy="2790825"/>
          </a:xfrm>
          <a:custGeom>
            <a:avLst/>
            <a:gdLst/>
            <a:ahLst/>
            <a:cxnLst/>
            <a:rect l="l" t="t" r="r" b="b"/>
            <a:pathLst>
              <a:path h="2790825">
                <a:moveTo>
                  <a:pt x="0" y="2790304"/>
                </a:moveTo>
                <a:lnTo>
                  <a:pt x="0" y="0"/>
                </a:lnTo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426200" y="3181476"/>
            <a:ext cx="0" cy="2790825"/>
          </a:xfrm>
          <a:custGeom>
            <a:avLst/>
            <a:gdLst/>
            <a:ahLst/>
            <a:cxnLst/>
            <a:rect l="l" t="t" r="r" b="b"/>
            <a:pathLst>
              <a:path h="2790825">
                <a:moveTo>
                  <a:pt x="0" y="0"/>
                </a:moveTo>
                <a:lnTo>
                  <a:pt x="0" y="2790304"/>
                </a:lnTo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482847" y="2728086"/>
            <a:ext cx="0" cy="558165"/>
          </a:xfrm>
          <a:custGeom>
            <a:avLst/>
            <a:gdLst/>
            <a:ahLst/>
            <a:cxnLst/>
            <a:rect l="l" t="t" r="r" b="b"/>
            <a:pathLst>
              <a:path h="558164">
                <a:moveTo>
                  <a:pt x="0" y="0"/>
                </a:moveTo>
                <a:lnTo>
                  <a:pt x="0" y="558038"/>
                </a:lnTo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445125" y="2728086"/>
            <a:ext cx="0" cy="558165"/>
          </a:xfrm>
          <a:custGeom>
            <a:avLst/>
            <a:gdLst/>
            <a:ahLst/>
            <a:cxnLst/>
            <a:rect l="l" t="t" r="r" b="b"/>
            <a:pathLst>
              <a:path h="558164">
                <a:moveTo>
                  <a:pt x="0" y="558038"/>
                </a:moveTo>
                <a:lnTo>
                  <a:pt x="0" y="0"/>
                </a:lnTo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595498" y="3548507"/>
            <a:ext cx="3737610" cy="2754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Целью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муниципальной</a:t>
            </a:r>
            <a:r>
              <a:rPr sz="1800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программы</a:t>
            </a:r>
            <a:endParaRPr sz="1800">
              <a:latin typeface="Arial"/>
              <a:cs typeface="Arial"/>
            </a:endParaRPr>
          </a:p>
          <a:p>
            <a:pPr marL="12700" marR="5080" indent="-1270" algn="ctr">
              <a:lnSpc>
                <a:spcPct val="100000"/>
              </a:lnSpc>
            </a:pP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«Обеспечение общественного 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порядка и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противодействие 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преступности» </a:t>
            </a:r>
            <a:r>
              <a:rPr sz="1800" spc="-20" dirty="0">
                <a:solidFill>
                  <a:srgbClr val="FFFFFF"/>
                </a:solidFill>
                <a:latin typeface="Arial"/>
                <a:cs typeface="Arial"/>
              </a:rPr>
              <a:t>является 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повышение качества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  </a:t>
            </a:r>
            <a:r>
              <a:rPr sz="1800" spc="-25" dirty="0">
                <a:solidFill>
                  <a:srgbClr val="FFFFFF"/>
                </a:solidFill>
                <a:latin typeface="Arial"/>
                <a:cs typeface="Arial"/>
              </a:rPr>
              <a:t>результативности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реализуемых 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мер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по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охране общественного 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порядка,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противодействию 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терроризму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 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экстремизму,</a:t>
            </a:r>
            <a:r>
              <a:rPr sz="18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борьбе 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8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преступностью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28794" y="285728"/>
            <a:ext cx="5000660" cy="1011559"/>
          </a:xfrm>
          <a:prstGeom prst="rect">
            <a:avLst/>
          </a:prstGeom>
        </p:spPr>
        <p:txBody>
          <a:bodyPr vert="horz" wrap="square" lIns="0" tIns="544576" rIns="0" bIns="0" rtlCol="0">
            <a:spAutoFit/>
          </a:bodyPr>
          <a:lstStyle/>
          <a:p>
            <a:pPr marL="1381125">
              <a:lnSpc>
                <a:spcPct val="100000"/>
              </a:lnSpc>
            </a:pPr>
            <a:r>
              <a:rPr lang="ru-RU" sz="3000" dirty="0" smtClean="0">
                <a:latin typeface="Arial"/>
                <a:cs typeface="Arial"/>
              </a:rPr>
              <a:t>ЗАДАЧИ:</a:t>
            </a:r>
            <a:endParaRPr sz="3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2437" y="1473580"/>
            <a:ext cx="7811770" cy="4690110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2700" marR="5080">
              <a:lnSpc>
                <a:spcPts val="1630"/>
              </a:lnSpc>
              <a:spcBef>
                <a:spcPts val="395"/>
              </a:spcBef>
            </a:pPr>
            <a:r>
              <a:rPr sz="1150" spc="-35" dirty="0">
                <a:solidFill>
                  <a:srgbClr val="FD8537"/>
                </a:solidFill>
                <a:latin typeface="Wingdings"/>
                <a:cs typeface="Wingdings"/>
              </a:rPr>
              <a:t></a:t>
            </a:r>
            <a:r>
              <a:rPr sz="1700" b="1" spc="-35" dirty="0">
                <a:solidFill>
                  <a:srgbClr val="565F6C"/>
                </a:solidFill>
                <a:latin typeface="Arial"/>
                <a:cs typeface="Arial"/>
              </a:rPr>
              <a:t>повышение </a:t>
            </a:r>
            <a:r>
              <a:rPr sz="1700" b="1" spc="-10" dirty="0">
                <a:solidFill>
                  <a:srgbClr val="565F6C"/>
                </a:solidFill>
                <a:latin typeface="Arial"/>
                <a:cs typeface="Arial"/>
              </a:rPr>
              <a:t>эффективности </a:t>
            </a:r>
            <a:r>
              <a:rPr sz="1700" b="1" spc="-5" dirty="0">
                <a:solidFill>
                  <a:srgbClr val="565F6C"/>
                </a:solidFill>
                <a:latin typeface="Arial"/>
                <a:cs typeface="Arial"/>
              </a:rPr>
              <a:t>обеспечения </a:t>
            </a:r>
            <a:r>
              <a:rPr sz="1700" b="1" spc="-10" dirty="0">
                <a:solidFill>
                  <a:srgbClr val="565F6C"/>
                </a:solidFill>
                <a:latin typeface="Arial"/>
                <a:cs typeface="Arial"/>
              </a:rPr>
              <a:t>общественной </a:t>
            </a:r>
            <a:r>
              <a:rPr sz="1700" b="1" spc="-5" dirty="0">
                <a:solidFill>
                  <a:srgbClr val="565F6C"/>
                </a:solidFill>
                <a:latin typeface="Arial"/>
                <a:cs typeface="Arial"/>
              </a:rPr>
              <a:t>безопасности,  создание </a:t>
            </a:r>
            <a:r>
              <a:rPr sz="1700" b="1" spc="-15" dirty="0">
                <a:solidFill>
                  <a:srgbClr val="565F6C"/>
                </a:solidFill>
                <a:latin typeface="Arial"/>
                <a:cs typeface="Arial"/>
              </a:rPr>
              <a:t>условий </a:t>
            </a:r>
            <a:r>
              <a:rPr sz="1700" b="1" dirty="0">
                <a:solidFill>
                  <a:srgbClr val="565F6C"/>
                </a:solidFill>
                <a:latin typeface="Arial"/>
                <a:cs typeface="Arial"/>
              </a:rPr>
              <a:t>для </a:t>
            </a:r>
            <a:r>
              <a:rPr sz="1700" b="1" spc="-5" dirty="0">
                <a:solidFill>
                  <a:srgbClr val="565F6C"/>
                </a:solidFill>
                <a:latin typeface="Arial"/>
                <a:cs typeface="Arial"/>
              </a:rPr>
              <a:t>благоприятной </a:t>
            </a:r>
            <a:r>
              <a:rPr sz="1700" b="1" dirty="0">
                <a:solidFill>
                  <a:srgbClr val="565F6C"/>
                </a:solidFill>
                <a:latin typeface="Arial"/>
                <a:cs typeface="Arial"/>
              </a:rPr>
              <a:t>и </a:t>
            </a:r>
            <a:r>
              <a:rPr sz="1700" b="1" spc="-10" dirty="0">
                <a:solidFill>
                  <a:srgbClr val="565F6C"/>
                </a:solidFill>
                <a:latin typeface="Arial"/>
                <a:cs typeface="Arial"/>
              </a:rPr>
              <a:t>максимально </a:t>
            </a:r>
            <a:r>
              <a:rPr sz="1700" b="1" spc="-5" dirty="0">
                <a:solidFill>
                  <a:srgbClr val="565F6C"/>
                </a:solidFill>
                <a:latin typeface="Arial"/>
                <a:cs typeface="Arial"/>
              </a:rPr>
              <a:t>безопасной </a:t>
            </a:r>
            <a:r>
              <a:rPr sz="1700" b="1" dirty="0">
                <a:solidFill>
                  <a:srgbClr val="565F6C"/>
                </a:solidFill>
                <a:latin typeface="Arial"/>
                <a:cs typeface="Arial"/>
              </a:rPr>
              <a:t>для  </a:t>
            </a:r>
            <a:r>
              <a:rPr sz="1700" b="1" spc="-5">
                <a:solidFill>
                  <a:srgbClr val="565F6C"/>
                </a:solidFill>
                <a:latin typeface="Arial"/>
                <a:cs typeface="Arial"/>
              </a:rPr>
              <a:t>населения</a:t>
            </a:r>
            <a:r>
              <a:rPr sz="1700" b="1" spc="-3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1700" b="1" spc="-5" smtClean="0">
                <a:solidFill>
                  <a:srgbClr val="565F6C"/>
                </a:solidFill>
                <a:latin typeface="Arial"/>
                <a:cs typeface="Arial"/>
              </a:rPr>
              <a:t>обстановки</a:t>
            </a:r>
            <a:r>
              <a:rPr sz="1700" b="1" spc="-5" dirty="0">
                <a:solidFill>
                  <a:srgbClr val="565F6C"/>
                </a:solidFill>
                <a:latin typeface="Arial"/>
                <a:cs typeface="Arial"/>
              </a:rPr>
              <a:t>;</a:t>
            </a:r>
            <a:endParaRPr sz="1700">
              <a:latin typeface="Arial"/>
              <a:cs typeface="Arial"/>
            </a:endParaRPr>
          </a:p>
          <a:p>
            <a:pPr marL="12700" marR="448945">
              <a:lnSpc>
                <a:spcPts val="1630"/>
              </a:lnSpc>
              <a:spcBef>
                <a:spcPts val="600"/>
              </a:spcBef>
            </a:pPr>
            <a:r>
              <a:rPr sz="1150" spc="-35" dirty="0">
                <a:solidFill>
                  <a:srgbClr val="FD8537"/>
                </a:solidFill>
                <a:latin typeface="Wingdings"/>
                <a:cs typeface="Wingdings"/>
              </a:rPr>
              <a:t></a:t>
            </a:r>
            <a:r>
              <a:rPr sz="1700" b="1" spc="-35" dirty="0">
                <a:solidFill>
                  <a:srgbClr val="565F6C"/>
                </a:solidFill>
                <a:latin typeface="Arial"/>
                <a:cs typeface="Arial"/>
              </a:rPr>
              <a:t>воспитание </a:t>
            </a:r>
            <a:r>
              <a:rPr sz="1700" b="1" dirty="0">
                <a:solidFill>
                  <a:srgbClr val="565F6C"/>
                </a:solidFill>
                <a:latin typeface="Arial"/>
                <a:cs typeface="Arial"/>
              </a:rPr>
              <a:t>гражданской </a:t>
            </a:r>
            <a:r>
              <a:rPr sz="1700" b="1" spc="-15" dirty="0">
                <a:solidFill>
                  <a:srgbClr val="565F6C"/>
                </a:solidFill>
                <a:latin typeface="Arial"/>
                <a:cs typeface="Arial"/>
              </a:rPr>
              <a:t>ответственности </a:t>
            </a:r>
            <a:r>
              <a:rPr sz="1700" b="1" dirty="0">
                <a:solidFill>
                  <a:srgbClr val="565F6C"/>
                </a:solidFill>
                <a:latin typeface="Arial"/>
                <a:cs typeface="Arial"/>
              </a:rPr>
              <a:t>и </a:t>
            </a:r>
            <a:r>
              <a:rPr sz="1700" b="1" spc="-15" dirty="0">
                <a:solidFill>
                  <a:srgbClr val="565F6C"/>
                </a:solidFill>
                <a:latin typeface="Arial"/>
                <a:cs typeface="Arial"/>
              </a:rPr>
              <a:t>толерантности,  </a:t>
            </a:r>
            <a:r>
              <a:rPr sz="1700" b="1" spc="-10" dirty="0">
                <a:solidFill>
                  <a:srgbClr val="565F6C"/>
                </a:solidFill>
                <a:latin typeface="Arial"/>
                <a:cs typeface="Arial"/>
              </a:rPr>
              <a:t>противодействие </a:t>
            </a:r>
            <a:r>
              <a:rPr sz="1700" b="1" spc="-5" dirty="0">
                <a:solidFill>
                  <a:srgbClr val="565F6C"/>
                </a:solidFill>
                <a:latin typeface="Arial"/>
                <a:cs typeface="Arial"/>
              </a:rPr>
              <a:t>любым </a:t>
            </a:r>
            <a:r>
              <a:rPr sz="1700" b="1" spc="-10" dirty="0">
                <a:solidFill>
                  <a:srgbClr val="565F6C"/>
                </a:solidFill>
                <a:latin typeface="Arial"/>
                <a:cs typeface="Arial"/>
              </a:rPr>
              <a:t>проявлениям </a:t>
            </a:r>
            <a:r>
              <a:rPr sz="1700" b="1" spc="-15" dirty="0">
                <a:solidFill>
                  <a:srgbClr val="565F6C"/>
                </a:solidFill>
                <a:latin typeface="Arial"/>
                <a:cs typeface="Arial"/>
              </a:rPr>
              <a:t>экстремизма </a:t>
            </a:r>
            <a:r>
              <a:rPr sz="1700" b="1" dirty="0">
                <a:solidFill>
                  <a:srgbClr val="565F6C"/>
                </a:solidFill>
                <a:latin typeface="Arial"/>
                <a:cs typeface="Arial"/>
              </a:rPr>
              <a:t>и</a:t>
            </a:r>
            <a:r>
              <a:rPr sz="1700" b="1" spc="165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1700" b="1" spc="-10" dirty="0">
                <a:solidFill>
                  <a:srgbClr val="565F6C"/>
                </a:solidFill>
                <a:latin typeface="Arial"/>
                <a:cs typeface="Arial"/>
              </a:rPr>
              <a:t>ксенофобии;</a:t>
            </a:r>
            <a:endParaRPr sz="1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1"/>
              </a:spcBef>
            </a:pPr>
            <a:endParaRPr sz="2250">
              <a:latin typeface="Times New Roman"/>
              <a:cs typeface="Times New Roman"/>
            </a:endParaRPr>
          </a:p>
          <a:p>
            <a:pPr marL="2028825" marR="1595120">
              <a:lnSpc>
                <a:spcPts val="1620"/>
              </a:lnSpc>
            </a:pPr>
            <a:r>
              <a:rPr sz="1050" spc="-35" dirty="0">
                <a:solidFill>
                  <a:srgbClr val="FD8537"/>
                </a:solidFill>
                <a:latin typeface="Wingdings"/>
                <a:cs typeface="Wingdings"/>
              </a:rPr>
              <a:t></a:t>
            </a:r>
            <a:r>
              <a:rPr sz="1500" b="1" spc="-35" dirty="0">
                <a:solidFill>
                  <a:srgbClr val="565F6C"/>
                </a:solidFill>
                <a:latin typeface="Arial"/>
                <a:cs typeface="Arial"/>
              </a:rPr>
              <a:t>повышение </a:t>
            </a:r>
            <a:r>
              <a:rPr sz="1500" b="1" spc="-10" dirty="0">
                <a:solidFill>
                  <a:srgbClr val="565F6C"/>
                </a:solidFill>
                <a:latin typeface="Arial"/>
                <a:cs typeface="Arial"/>
              </a:rPr>
              <a:t>эффективности обеспечения  общественной безопасности, </a:t>
            </a:r>
            <a:r>
              <a:rPr sz="1500" b="1" spc="-5" dirty="0">
                <a:solidFill>
                  <a:srgbClr val="565F6C"/>
                </a:solidFill>
                <a:latin typeface="Arial"/>
                <a:cs typeface="Arial"/>
              </a:rPr>
              <a:t>создание  </a:t>
            </a:r>
            <a:r>
              <a:rPr sz="1500" b="1" spc="-20" dirty="0">
                <a:solidFill>
                  <a:srgbClr val="565F6C"/>
                </a:solidFill>
                <a:latin typeface="Arial"/>
                <a:cs typeface="Arial"/>
              </a:rPr>
              <a:t>условий </a:t>
            </a:r>
            <a:r>
              <a:rPr sz="1500" b="1" spc="-5" dirty="0">
                <a:solidFill>
                  <a:srgbClr val="565F6C"/>
                </a:solidFill>
                <a:latin typeface="Arial"/>
                <a:cs typeface="Arial"/>
              </a:rPr>
              <a:t>для </a:t>
            </a:r>
            <a:r>
              <a:rPr sz="1500" b="1" spc="-10" dirty="0">
                <a:solidFill>
                  <a:srgbClr val="565F6C"/>
                </a:solidFill>
                <a:latin typeface="Arial"/>
                <a:cs typeface="Arial"/>
              </a:rPr>
              <a:t>благоприятной </a:t>
            </a:r>
            <a:r>
              <a:rPr sz="1500" b="1" dirty="0">
                <a:solidFill>
                  <a:srgbClr val="565F6C"/>
                </a:solidFill>
                <a:latin typeface="Arial"/>
                <a:cs typeface="Arial"/>
              </a:rPr>
              <a:t>и </a:t>
            </a:r>
            <a:r>
              <a:rPr sz="1500" b="1" spc="-10" dirty="0">
                <a:solidFill>
                  <a:srgbClr val="565F6C"/>
                </a:solidFill>
                <a:latin typeface="Arial"/>
                <a:cs typeface="Arial"/>
              </a:rPr>
              <a:t>максимально  </a:t>
            </a:r>
            <a:r>
              <a:rPr sz="1500" b="1" spc="-5" dirty="0">
                <a:solidFill>
                  <a:srgbClr val="565F6C"/>
                </a:solidFill>
                <a:latin typeface="Arial"/>
                <a:cs typeface="Arial"/>
              </a:rPr>
              <a:t>безопасной для населения</a:t>
            </a:r>
            <a:r>
              <a:rPr sz="1500" b="1" spc="-85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1500" b="1" spc="-10" dirty="0">
                <a:solidFill>
                  <a:srgbClr val="565F6C"/>
                </a:solidFill>
                <a:latin typeface="Arial"/>
                <a:cs typeface="Arial"/>
              </a:rPr>
              <a:t>обстановки;</a:t>
            </a:r>
            <a:endParaRPr sz="1500">
              <a:latin typeface="Arial"/>
              <a:cs typeface="Arial"/>
            </a:endParaRPr>
          </a:p>
          <a:p>
            <a:pPr marL="2028825" marR="1525270">
              <a:lnSpc>
                <a:spcPct val="90100"/>
              </a:lnSpc>
              <a:spcBef>
                <a:spcPts val="575"/>
              </a:spcBef>
            </a:pPr>
            <a:r>
              <a:rPr sz="1050" spc="-35" dirty="0">
                <a:solidFill>
                  <a:srgbClr val="FD8537"/>
                </a:solidFill>
                <a:latin typeface="Wingdings"/>
                <a:cs typeface="Wingdings"/>
              </a:rPr>
              <a:t></a:t>
            </a:r>
            <a:r>
              <a:rPr sz="1500" b="1" spc="-35" dirty="0">
                <a:solidFill>
                  <a:srgbClr val="565F6C"/>
                </a:solidFill>
                <a:latin typeface="Arial"/>
                <a:cs typeface="Arial"/>
              </a:rPr>
              <a:t>воспитание </a:t>
            </a:r>
            <a:r>
              <a:rPr sz="1500" b="1" spc="-5" dirty="0">
                <a:solidFill>
                  <a:srgbClr val="565F6C"/>
                </a:solidFill>
                <a:latin typeface="Arial"/>
                <a:cs typeface="Arial"/>
              </a:rPr>
              <a:t>гражданской </a:t>
            </a:r>
            <a:r>
              <a:rPr sz="1500" b="1" spc="-20" dirty="0">
                <a:solidFill>
                  <a:srgbClr val="565F6C"/>
                </a:solidFill>
                <a:latin typeface="Arial"/>
                <a:cs typeface="Arial"/>
              </a:rPr>
              <a:t>ответственности </a:t>
            </a:r>
            <a:r>
              <a:rPr sz="1500" b="1" dirty="0">
                <a:solidFill>
                  <a:srgbClr val="565F6C"/>
                </a:solidFill>
                <a:latin typeface="Arial"/>
                <a:cs typeface="Arial"/>
              </a:rPr>
              <a:t>и  </a:t>
            </a:r>
            <a:r>
              <a:rPr sz="1500" b="1" spc="-15" dirty="0">
                <a:solidFill>
                  <a:srgbClr val="565F6C"/>
                </a:solidFill>
                <a:latin typeface="Arial"/>
                <a:cs typeface="Arial"/>
              </a:rPr>
              <a:t>толерантности, противодействие </a:t>
            </a:r>
            <a:r>
              <a:rPr sz="1500" b="1" spc="-10" dirty="0">
                <a:solidFill>
                  <a:srgbClr val="565F6C"/>
                </a:solidFill>
                <a:latin typeface="Arial"/>
                <a:cs typeface="Arial"/>
              </a:rPr>
              <a:t>любым  проявлениям </a:t>
            </a:r>
            <a:r>
              <a:rPr sz="1500" b="1" spc="-15" dirty="0">
                <a:solidFill>
                  <a:srgbClr val="565F6C"/>
                </a:solidFill>
                <a:latin typeface="Arial"/>
                <a:cs typeface="Arial"/>
              </a:rPr>
              <a:t>экстремизма </a:t>
            </a:r>
            <a:r>
              <a:rPr sz="1500" b="1" dirty="0">
                <a:solidFill>
                  <a:srgbClr val="565F6C"/>
                </a:solidFill>
                <a:latin typeface="Arial"/>
                <a:cs typeface="Arial"/>
              </a:rPr>
              <a:t>и</a:t>
            </a:r>
            <a:r>
              <a:rPr sz="1500" b="1" spc="30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1500" b="1" spc="-10" dirty="0">
                <a:solidFill>
                  <a:srgbClr val="565F6C"/>
                </a:solidFill>
                <a:latin typeface="Arial"/>
                <a:cs typeface="Arial"/>
              </a:rPr>
              <a:t>ксенофобии;</a:t>
            </a:r>
            <a:endParaRPr sz="1500">
              <a:latin typeface="Arial"/>
              <a:cs typeface="Arial"/>
            </a:endParaRPr>
          </a:p>
          <a:p>
            <a:pPr marL="2028825" marR="2271395">
              <a:lnSpc>
                <a:spcPts val="1620"/>
              </a:lnSpc>
              <a:spcBef>
                <a:spcPts val="625"/>
              </a:spcBef>
            </a:pPr>
            <a:r>
              <a:rPr sz="1050" spc="-30" dirty="0">
                <a:solidFill>
                  <a:srgbClr val="FD8537"/>
                </a:solidFill>
                <a:latin typeface="Wingdings"/>
                <a:cs typeface="Wingdings"/>
              </a:rPr>
              <a:t></a:t>
            </a:r>
            <a:r>
              <a:rPr sz="1500" b="1" spc="-30" dirty="0">
                <a:solidFill>
                  <a:srgbClr val="565F6C"/>
                </a:solidFill>
                <a:latin typeface="Arial"/>
                <a:cs typeface="Arial"/>
              </a:rPr>
              <a:t>обеспечение </a:t>
            </a:r>
            <a:r>
              <a:rPr sz="1500" b="1" spc="-10" dirty="0">
                <a:solidFill>
                  <a:srgbClr val="565F6C"/>
                </a:solidFill>
                <a:latin typeface="Arial"/>
                <a:cs typeface="Arial"/>
              </a:rPr>
              <a:t>антитеррористической  </a:t>
            </a:r>
            <a:r>
              <a:rPr sz="1500" b="1" spc="-15" dirty="0">
                <a:solidFill>
                  <a:srgbClr val="565F6C"/>
                </a:solidFill>
                <a:latin typeface="Arial"/>
                <a:cs typeface="Arial"/>
              </a:rPr>
              <a:t>защищенности</a:t>
            </a:r>
            <a:r>
              <a:rPr sz="1500" b="1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1500" b="1" spc="-5" dirty="0">
                <a:solidFill>
                  <a:srgbClr val="565F6C"/>
                </a:solidFill>
                <a:latin typeface="Arial"/>
                <a:cs typeface="Arial"/>
              </a:rPr>
              <a:t>населения;</a:t>
            </a:r>
            <a:endParaRPr sz="1500">
              <a:latin typeface="Arial"/>
              <a:cs typeface="Arial"/>
            </a:endParaRPr>
          </a:p>
          <a:p>
            <a:pPr marL="2028825">
              <a:lnSpc>
                <a:spcPts val="1710"/>
              </a:lnSpc>
              <a:spcBef>
                <a:spcPts val="395"/>
              </a:spcBef>
            </a:pPr>
            <a:r>
              <a:rPr sz="1050" spc="-30" dirty="0">
                <a:solidFill>
                  <a:srgbClr val="FD8537"/>
                </a:solidFill>
                <a:latin typeface="Wingdings"/>
                <a:cs typeface="Wingdings"/>
              </a:rPr>
              <a:t></a:t>
            </a:r>
            <a:r>
              <a:rPr sz="1500" b="1" spc="-30" dirty="0">
                <a:solidFill>
                  <a:srgbClr val="565F6C"/>
                </a:solidFill>
                <a:latin typeface="Arial"/>
                <a:cs typeface="Arial"/>
              </a:rPr>
              <a:t>сокращение </a:t>
            </a:r>
            <a:r>
              <a:rPr sz="1500" b="1" spc="-5" dirty="0">
                <a:solidFill>
                  <a:srgbClr val="565F6C"/>
                </a:solidFill>
                <a:latin typeface="Arial"/>
                <a:cs typeface="Arial"/>
              </a:rPr>
              <a:t>спроса на </a:t>
            </a:r>
            <a:r>
              <a:rPr sz="1500" b="1" spc="-15" dirty="0">
                <a:solidFill>
                  <a:srgbClr val="565F6C"/>
                </a:solidFill>
                <a:latin typeface="Arial"/>
                <a:cs typeface="Arial"/>
              </a:rPr>
              <a:t>наркотики</a:t>
            </a:r>
            <a:r>
              <a:rPr sz="1500" b="1" spc="-50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565F6C"/>
                </a:solidFill>
                <a:latin typeface="Arial"/>
                <a:cs typeface="Arial"/>
              </a:rPr>
              <a:t>и</a:t>
            </a:r>
            <a:endParaRPr sz="1500">
              <a:latin typeface="Arial"/>
              <a:cs typeface="Arial"/>
            </a:endParaRPr>
          </a:p>
          <a:p>
            <a:pPr marL="2028825">
              <a:lnSpc>
                <a:spcPts val="1710"/>
              </a:lnSpc>
            </a:pPr>
            <a:r>
              <a:rPr sz="1500" b="1" dirty="0">
                <a:solidFill>
                  <a:srgbClr val="565F6C"/>
                </a:solidFill>
                <a:latin typeface="Arial"/>
                <a:cs typeface="Arial"/>
              </a:rPr>
              <a:t>ограничение их</a:t>
            </a:r>
            <a:r>
              <a:rPr sz="1500" b="1" spc="-100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1500" b="1" spc="-10" dirty="0">
                <a:solidFill>
                  <a:srgbClr val="565F6C"/>
                </a:solidFill>
                <a:latin typeface="Arial"/>
                <a:cs typeface="Arial"/>
              </a:rPr>
              <a:t>доступности;</a:t>
            </a:r>
            <a:endParaRPr sz="1500">
              <a:latin typeface="Arial"/>
              <a:cs typeface="Arial"/>
            </a:endParaRPr>
          </a:p>
          <a:p>
            <a:pPr marL="2028825" marR="1674495">
              <a:lnSpc>
                <a:spcPts val="1620"/>
              </a:lnSpc>
              <a:spcBef>
                <a:spcPts val="625"/>
              </a:spcBef>
            </a:pPr>
            <a:r>
              <a:rPr sz="1050" spc="-35" dirty="0">
                <a:solidFill>
                  <a:srgbClr val="FD8537"/>
                </a:solidFill>
                <a:latin typeface="Wingdings"/>
                <a:cs typeface="Wingdings"/>
              </a:rPr>
              <a:t></a:t>
            </a:r>
            <a:r>
              <a:rPr sz="1500" b="1" spc="-35" dirty="0">
                <a:solidFill>
                  <a:srgbClr val="565F6C"/>
                </a:solidFill>
                <a:latin typeface="Arial"/>
                <a:cs typeface="Arial"/>
              </a:rPr>
              <a:t>оптимизация </a:t>
            </a:r>
            <a:r>
              <a:rPr sz="1500" b="1" spc="-10" dirty="0">
                <a:solidFill>
                  <a:srgbClr val="565F6C"/>
                </a:solidFill>
                <a:latin typeface="Arial"/>
                <a:cs typeface="Arial"/>
              </a:rPr>
              <a:t>функционирования системы  </a:t>
            </a:r>
            <a:r>
              <a:rPr sz="1500" b="1" spc="-15" dirty="0">
                <a:solidFill>
                  <a:srgbClr val="565F6C"/>
                </a:solidFill>
                <a:latin typeface="Arial"/>
                <a:cs typeface="Arial"/>
              </a:rPr>
              <a:t>противодействия </a:t>
            </a:r>
            <a:r>
              <a:rPr sz="1500" b="1" spc="-10" dirty="0">
                <a:solidFill>
                  <a:srgbClr val="565F6C"/>
                </a:solidFill>
                <a:latin typeface="Arial"/>
                <a:cs typeface="Arial"/>
              </a:rPr>
              <a:t>коррупционным  проявлениям</a:t>
            </a:r>
            <a:endParaRPr sz="15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15683" y="5050534"/>
            <a:ext cx="2528316" cy="18074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57200" y="500042"/>
            <a:ext cx="8229600" cy="2138406"/>
          </a:xfrm>
          <a:prstGeom prst="rect">
            <a:avLst/>
          </a:prstGeom>
        </p:spPr>
        <p:txBody>
          <a:bodyPr vert="horz" wrap="square" lIns="0" tIns="144145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700" spc="-65" dirty="0">
                <a:solidFill>
                  <a:srgbClr val="565F6C"/>
                </a:solidFill>
              </a:rPr>
              <a:t>Р</a:t>
            </a:r>
            <a:r>
              <a:rPr sz="2150" spc="-65" dirty="0">
                <a:solidFill>
                  <a:srgbClr val="565F6C"/>
                </a:solidFill>
              </a:rPr>
              <a:t>АСХОДЫ </a:t>
            </a:r>
            <a:r>
              <a:rPr sz="2150" spc="-20" dirty="0">
                <a:solidFill>
                  <a:srgbClr val="565F6C"/>
                </a:solidFill>
              </a:rPr>
              <a:t>МЕСТНОГО БЮДЖЕТА БЮДЖЕТА </a:t>
            </a:r>
            <a:r>
              <a:rPr sz="2150" spc="5" dirty="0">
                <a:solidFill>
                  <a:srgbClr val="565F6C"/>
                </a:solidFill>
              </a:rPr>
              <a:t>В </a:t>
            </a:r>
            <a:r>
              <a:rPr sz="2150" spc="290" dirty="0">
                <a:solidFill>
                  <a:srgbClr val="565F6C"/>
                </a:solidFill>
              </a:rPr>
              <a:t> </a:t>
            </a:r>
            <a:r>
              <a:rPr sz="2700" spc="-10" dirty="0">
                <a:solidFill>
                  <a:srgbClr val="565F6C"/>
                </a:solidFill>
                <a:latin typeface="Arial"/>
                <a:cs typeface="Arial"/>
              </a:rPr>
              <a:t>2015</a:t>
            </a:r>
            <a:endParaRPr sz="2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700" spc="-5" dirty="0">
                <a:solidFill>
                  <a:srgbClr val="565F6C"/>
                </a:solidFill>
              </a:rPr>
              <a:t>– </a:t>
            </a:r>
            <a:r>
              <a:rPr sz="2700" spc="-5" dirty="0">
                <a:solidFill>
                  <a:srgbClr val="565F6C"/>
                </a:solidFill>
                <a:latin typeface="Arial"/>
                <a:cs typeface="Arial"/>
              </a:rPr>
              <a:t>2017 </a:t>
            </a:r>
            <a:r>
              <a:rPr sz="2150" spc="-30" dirty="0">
                <a:solidFill>
                  <a:srgbClr val="565F6C"/>
                </a:solidFill>
              </a:rPr>
              <a:t>ГОДАХ </a:t>
            </a:r>
            <a:r>
              <a:rPr sz="2150" spc="5" dirty="0">
                <a:solidFill>
                  <a:srgbClr val="565F6C"/>
                </a:solidFill>
              </a:rPr>
              <a:t>НА </a:t>
            </a:r>
            <a:r>
              <a:rPr sz="2150" spc="5">
                <a:solidFill>
                  <a:srgbClr val="565F6C"/>
                </a:solidFill>
              </a:rPr>
              <a:t>МУНИЦИПАЛЬНУЮ</a:t>
            </a:r>
            <a:r>
              <a:rPr sz="2150" spc="495">
                <a:solidFill>
                  <a:srgbClr val="565F6C"/>
                </a:solidFill>
              </a:rPr>
              <a:t> </a:t>
            </a:r>
            <a:r>
              <a:rPr sz="2150" spc="-20" smtClean="0">
                <a:solidFill>
                  <a:srgbClr val="565F6C"/>
                </a:solidFill>
              </a:rPr>
              <a:t>ПРОГРАММУ</a:t>
            </a:r>
            <a:r>
              <a:rPr lang="ru-RU" sz="2150" spc="-20" dirty="0" smtClean="0">
                <a:solidFill>
                  <a:srgbClr val="565F6C"/>
                </a:solidFill>
              </a:rPr>
              <a:t> </a:t>
            </a:r>
            <a:r>
              <a:rPr lang="ru-RU" sz="2700" dirty="0" smtClean="0">
                <a:solidFill>
                  <a:srgbClr val="565F6C"/>
                </a:solidFill>
                <a:latin typeface="Arial"/>
                <a:cs typeface="Arial"/>
              </a:rPr>
              <a:t>«О</a:t>
            </a:r>
            <a:r>
              <a:rPr lang="ru-RU" sz="2150" dirty="0" smtClean="0">
                <a:solidFill>
                  <a:srgbClr val="565F6C"/>
                </a:solidFill>
                <a:latin typeface="Arial"/>
                <a:cs typeface="Arial"/>
              </a:rPr>
              <a:t>БЕСПЕЧЕНИЕ</a:t>
            </a:r>
            <a:r>
              <a:rPr lang="ru-RU" sz="2150" dirty="0" smtClean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lang="ru-RU" sz="2150" spc="-10" dirty="0" smtClean="0">
                <a:solidFill>
                  <a:srgbClr val="565F6C"/>
                </a:solidFill>
                <a:latin typeface="Arial"/>
                <a:cs typeface="Arial"/>
              </a:rPr>
              <a:t>ОБЩЕСТВЕННОГО </a:t>
            </a:r>
            <a:r>
              <a:rPr lang="ru-RU" sz="2150" spc="-5" dirty="0" smtClean="0">
                <a:solidFill>
                  <a:srgbClr val="565F6C"/>
                </a:solidFill>
                <a:latin typeface="Arial"/>
                <a:cs typeface="Arial"/>
              </a:rPr>
              <a:t>ПОРЯДКА </a:t>
            </a:r>
            <a:r>
              <a:rPr lang="ru-RU" sz="2150" spc="5" dirty="0" smtClean="0">
                <a:solidFill>
                  <a:srgbClr val="565F6C"/>
                </a:solidFill>
                <a:latin typeface="Arial"/>
                <a:cs typeface="Arial"/>
              </a:rPr>
              <a:t>И </a:t>
            </a:r>
            <a:r>
              <a:rPr lang="ru-RU" sz="2150" spc="-15" dirty="0" smtClean="0">
                <a:solidFill>
                  <a:srgbClr val="565F6C"/>
                </a:solidFill>
                <a:latin typeface="Arial"/>
                <a:cs typeface="Arial"/>
              </a:rPr>
              <a:t>ПРОТИВОДЕЙСТВИЕ  </a:t>
            </a:r>
            <a:r>
              <a:rPr lang="ru-RU" sz="2150" spc="-10" dirty="0" smtClean="0">
                <a:solidFill>
                  <a:srgbClr val="565F6C"/>
                </a:solidFill>
                <a:latin typeface="Arial"/>
                <a:cs typeface="Arial"/>
              </a:rPr>
              <a:t>ПРЕСТУПНОСТИ</a:t>
            </a:r>
            <a:r>
              <a:rPr lang="ru-RU" sz="2700" spc="-10" dirty="0" smtClean="0">
                <a:solidFill>
                  <a:srgbClr val="565F6C"/>
                </a:solidFill>
                <a:latin typeface="Arial"/>
                <a:cs typeface="Arial"/>
              </a:rPr>
              <a:t>»</a:t>
            </a:r>
            <a:r>
              <a:rPr lang="ru-RU" sz="2700" dirty="0" smtClean="0">
                <a:latin typeface="Arial"/>
                <a:cs typeface="Arial"/>
              </a:rPr>
              <a:t/>
            </a:r>
            <a:br>
              <a:rPr lang="ru-RU" sz="2700" dirty="0" smtClean="0">
                <a:latin typeface="Arial"/>
                <a:cs typeface="Arial"/>
              </a:rPr>
            </a:br>
            <a:endParaRPr sz="2150">
              <a:latin typeface="Arial"/>
              <a:cs typeface="Arial"/>
            </a:endParaRPr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642910" y="2571744"/>
          <a:ext cx="7632887" cy="39869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19586"/>
                <a:gridCol w="1103271"/>
                <a:gridCol w="1103271"/>
                <a:gridCol w="1103380"/>
                <a:gridCol w="1103379"/>
              </a:tblGrid>
              <a:tr h="393953">
                <a:tc>
                  <a:txBody>
                    <a:bodyPr/>
                    <a:lstStyle/>
                    <a:p>
                      <a:pPr marL="731520">
                        <a:lnSpc>
                          <a:spcPts val="159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Наименование</a:t>
                      </a:r>
                      <a:r>
                        <a:rPr sz="1400" spc="-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подпрограммы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2014 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2015</a:t>
                      </a:r>
                      <a:r>
                        <a:rPr sz="14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25" dirty="0">
                          <a:latin typeface="Times New Roman"/>
                          <a:cs typeface="Times New Roman"/>
                        </a:rPr>
                        <a:t>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2016</a:t>
                      </a:r>
                      <a:r>
                        <a:rPr sz="14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25" dirty="0">
                          <a:latin typeface="Times New Roman"/>
                          <a:cs typeface="Times New Roman"/>
                        </a:rPr>
                        <a:t>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2017</a:t>
                      </a:r>
                      <a:r>
                        <a:rPr sz="14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25" dirty="0">
                          <a:latin typeface="Times New Roman"/>
                          <a:cs typeface="Times New Roman"/>
                        </a:rPr>
                        <a:t>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534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53313">
                <a:tc>
                  <a:txBody>
                    <a:bodyPr/>
                    <a:lstStyle/>
                    <a:p>
                      <a:pPr marL="59055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12369">
                <a:tc>
                  <a:txBody>
                    <a:bodyPr/>
                    <a:lstStyle/>
                    <a:p>
                      <a:pPr marL="59055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400" i="1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400" i="1" spc="-20" dirty="0">
                          <a:latin typeface="Times New Roman"/>
                          <a:cs typeface="Times New Roman"/>
                        </a:rPr>
                        <a:t>том</a:t>
                      </a:r>
                      <a:r>
                        <a:rPr sz="1400" i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i="1" spc="5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06882">
                <a:tc>
                  <a:txBody>
                    <a:bodyPr/>
                    <a:lstStyle/>
                    <a:p>
                      <a:pPr marL="59055">
                        <a:lnSpc>
                          <a:spcPct val="100000"/>
                        </a:lnSpc>
                        <a:spcBef>
                          <a:spcPts val="1015"/>
                        </a:spcBef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Противодействие </a:t>
                      </a:r>
                      <a:r>
                        <a:rPr sz="1400" spc="-15">
                          <a:latin typeface="Times New Roman"/>
                          <a:cs typeface="Times New Roman"/>
                        </a:rPr>
                        <a:t>коррупции 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-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-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-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06754">
                <a:tc>
                  <a:txBody>
                    <a:bodyPr/>
                    <a:lstStyle/>
                    <a:p>
                      <a:pPr marL="59055" marR="406400">
                        <a:lnSpc>
                          <a:spcPct val="100000"/>
                        </a:lnSpc>
                        <a:spcBef>
                          <a:spcPts val="1015"/>
                        </a:spcBef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Профилактика </a:t>
                      </a: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экстремизма </a:t>
                      </a:r>
                      <a:r>
                        <a:rPr sz="140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400" spc="-5" smtClean="0">
                          <a:latin typeface="Times New Roman"/>
                          <a:cs typeface="Times New Roman"/>
                        </a:rPr>
                        <a:t>терроризма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602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marL="59055" marR="50165" algn="just">
                        <a:lnSpc>
                          <a:spcPct val="100000"/>
                        </a:lnSpc>
                      </a:pPr>
                      <a:r>
                        <a:rPr sz="1400" spc="-15" dirty="0">
                          <a:latin typeface="Times New Roman"/>
                          <a:cs typeface="Times New Roman"/>
                        </a:rPr>
                        <a:t>Комплексные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меры </a:t>
                      </a: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противодействия  злоупотреблению </a:t>
                      </a:r>
                      <a:r>
                        <a:rPr sz="1400" spc="-15" dirty="0">
                          <a:latin typeface="Times New Roman"/>
                          <a:cs typeface="Times New Roman"/>
                        </a:rPr>
                        <a:t>наркотиками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и их  </a:t>
                      </a: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незаконному</a:t>
                      </a:r>
                      <a:r>
                        <a:rPr sz="14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обороту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/>
          <p:nvPr/>
        </p:nvSpPr>
        <p:spPr>
          <a:xfrm>
            <a:off x="500034" y="-285775"/>
            <a:ext cx="719700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67640" algn="r">
              <a:lnSpc>
                <a:spcPct val="100000"/>
              </a:lnSpc>
              <a:spcBef>
                <a:spcPts val="869"/>
              </a:spcBef>
            </a:pPr>
            <a:r>
              <a:rPr sz="950" spc="5" smtClean="0">
                <a:solidFill>
                  <a:srgbClr val="565F6C"/>
                </a:solidFill>
                <a:latin typeface="Arial"/>
                <a:cs typeface="Arial"/>
              </a:rPr>
              <a:t>ТЫС</a:t>
            </a:r>
            <a:r>
              <a:rPr sz="1200" spc="5" dirty="0">
                <a:solidFill>
                  <a:srgbClr val="565F6C"/>
                </a:solidFill>
                <a:latin typeface="Arial"/>
                <a:cs typeface="Arial"/>
              </a:rPr>
              <a:t>.</a:t>
            </a:r>
            <a:r>
              <a:rPr sz="1200" spc="-95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950" dirty="0">
                <a:solidFill>
                  <a:srgbClr val="565F6C"/>
                </a:solidFill>
                <a:latin typeface="Arial"/>
                <a:cs typeface="Arial"/>
              </a:rPr>
              <a:t>РУБЛЕЙ</a:t>
            </a:r>
            <a:endParaRPr sz="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132195" y="4603369"/>
            <a:ext cx="3011804" cy="22546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39394" rIns="0" bIns="0" rtlCol="0">
            <a:spAutoFit/>
          </a:bodyPr>
          <a:lstStyle/>
          <a:p>
            <a:pPr marL="1580515">
              <a:lnSpc>
                <a:spcPct val="100000"/>
              </a:lnSpc>
            </a:pPr>
            <a:r>
              <a:rPr sz="3000" dirty="0">
                <a:solidFill>
                  <a:srgbClr val="FF0000"/>
                </a:solidFill>
              </a:rPr>
              <a:t>М</a:t>
            </a:r>
            <a:r>
              <a:rPr sz="2400" dirty="0">
                <a:solidFill>
                  <a:srgbClr val="FF0000"/>
                </a:solidFill>
              </a:rPr>
              <a:t>УНИЦИПАЛЬНАЯ</a:t>
            </a:r>
            <a:r>
              <a:rPr sz="2400" spc="135" dirty="0">
                <a:solidFill>
                  <a:srgbClr val="FF0000"/>
                </a:solidFill>
              </a:rPr>
              <a:t> </a:t>
            </a:r>
            <a:r>
              <a:rPr sz="2400" spc="-25" dirty="0">
                <a:solidFill>
                  <a:srgbClr val="FF0000"/>
                </a:solidFill>
              </a:rPr>
              <a:t>ПРОГРАММА</a:t>
            </a:r>
            <a:endParaRPr sz="2400"/>
          </a:p>
        </p:txBody>
      </p:sp>
      <p:sp>
        <p:nvSpPr>
          <p:cNvPr id="11" name="object 11"/>
          <p:cNvSpPr txBox="1"/>
          <p:nvPr/>
        </p:nvSpPr>
        <p:spPr>
          <a:xfrm>
            <a:off x="258254" y="1280159"/>
            <a:ext cx="8620760" cy="51555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955">
              <a:lnSpc>
                <a:spcPct val="100000"/>
              </a:lnSpc>
            </a:pPr>
            <a:r>
              <a:rPr sz="3000" spc="-15" dirty="0">
                <a:solidFill>
                  <a:srgbClr val="FF0000"/>
                </a:solidFill>
                <a:latin typeface="Arial"/>
                <a:cs typeface="Arial"/>
              </a:rPr>
              <a:t>«Э</a:t>
            </a:r>
            <a:r>
              <a:rPr sz="2400" spc="-15" dirty="0">
                <a:solidFill>
                  <a:srgbClr val="FF0000"/>
                </a:solidFill>
                <a:latin typeface="Arial"/>
                <a:cs typeface="Arial"/>
              </a:rPr>
              <a:t>НЕРГОЭФФЕКТИВНОСТЬ </a:t>
            </a:r>
            <a:r>
              <a:rPr sz="2400" dirty="0">
                <a:solidFill>
                  <a:srgbClr val="FF0000"/>
                </a:solidFill>
                <a:latin typeface="Arial"/>
                <a:cs typeface="Arial"/>
              </a:rPr>
              <a:t>И </a:t>
            </a:r>
            <a:r>
              <a:rPr sz="2400" spc="-25" dirty="0">
                <a:solidFill>
                  <a:srgbClr val="FF0000"/>
                </a:solidFill>
                <a:latin typeface="Arial"/>
                <a:cs typeface="Arial"/>
              </a:rPr>
              <a:t>РАЗВИТИЕ</a:t>
            </a:r>
            <a:r>
              <a:rPr sz="2400" spc="55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Arial"/>
                <a:cs typeface="Arial"/>
              </a:rPr>
              <a:t>ЭНЕРГЕТИКИ</a:t>
            </a:r>
            <a:r>
              <a:rPr sz="3000" spc="-5" dirty="0">
                <a:solidFill>
                  <a:srgbClr val="FF0000"/>
                </a:solidFill>
                <a:latin typeface="Arial"/>
                <a:cs typeface="Arial"/>
              </a:rPr>
              <a:t>»</a:t>
            </a:r>
            <a:endParaRPr sz="3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sz="2400" u="heavy" spc="-60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u="heavy" spc="-20" dirty="0">
                <a:solidFill>
                  <a:srgbClr val="6F2F9F"/>
                </a:solidFill>
                <a:latin typeface="Arial"/>
                <a:cs typeface="Arial"/>
              </a:rPr>
              <a:t>Цели:</a:t>
            </a:r>
            <a:endParaRPr sz="2400">
              <a:latin typeface="Arial"/>
              <a:cs typeface="Arial"/>
            </a:endParaRPr>
          </a:p>
          <a:p>
            <a:pPr marL="287020" marR="2626995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Char char="•"/>
              <a:tabLst>
                <a:tab pos="287020" algn="l"/>
              </a:tabLst>
            </a:pPr>
            <a:r>
              <a:rPr sz="2400" spc="-5" dirty="0">
                <a:solidFill>
                  <a:srgbClr val="6F2F9F"/>
                </a:solidFill>
                <a:latin typeface="Arial"/>
                <a:cs typeface="Arial"/>
              </a:rPr>
              <a:t>снижение </a:t>
            </a:r>
            <a:r>
              <a:rPr sz="2400" spc="-15" dirty="0">
                <a:solidFill>
                  <a:srgbClr val="6F2F9F"/>
                </a:solidFill>
                <a:latin typeface="Arial"/>
                <a:cs typeface="Arial"/>
              </a:rPr>
              <a:t>расходов </a:t>
            </a:r>
            <a:r>
              <a:rPr sz="2400" spc="-20" dirty="0">
                <a:solidFill>
                  <a:srgbClr val="6F2F9F"/>
                </a:solidFill>
                <a:latin typeface="Arial"/>
                <a:cs typeface="Arial"/>
              </a:rPr>
              <a:t>бюджетов  </a:t>
            </a:r>
            <a:r>
              <a:rPr sz="2400" dirty="0">
                <a:solidFill>
                  <a:srgbClr val="6F2F9F"/>
                </a:solidFill>
                <a:latin typeface="Arial"/>
                <a:cs typeface="Arial"/>
              </a:rPr>
              <a:t>муниципальных </a:t>
            </a:r>
            <a:r>
              <a:rPr sz="2400" spc="-10" dirty="0">
                <a:solidFill>
                  <a:srgbClr val="6F2F9F"/>
                </a:solidFill>
                <a:latin typeface="Arial"/>
                <a:cs typeface="Arial"/>
              </a:rPr>
              <a:t>образований на оплату  </a:t>
            </a:r>
            <a:r>
              <a:rPr sz="2400" spc="-15" dirty="0">
                <a:solidFill>
                  <a:srgbClr val="6F2F9F"/>
                </a:solidFill>
                <a:latin typeface="Arial"/>
                <a:cs typeface="Arial"/>
              </a:rPr>
              <a:t>энергетических </a:t>
            </a:r>
            <a:r>
              <a:rPr sz="2400" spc="-5" dirty="0">
                <a:solidFill>
                  <a:srgbClr val="6F2F9F"/>
                </a:solidFill>
                <a:latin typeface="Arial"/>
                <a:cs typeface="Arial"/>
              </a:rPr>
              <a:t>ресурсов </a:t>
            </a:r>
            <a:r>
              <a:rPr sz="2400" spc="-20" dirty="0">
                <a:solidFill>
                  <a:srgbClr val="6F2F9F"/>
                </a:solidFill>
                <a:latin typeface="Arial"/>
                <a:cs typeface="Arial"/>
              </a:rPr>
              <a:t>потребляемых  </a:t>
            </a:r>
            <a:r>
              <a:rPr sz="2400" spc="-5" dirty="0">
                <a:solidFill>
                  <a:srgbClr val="6F2F9F"/>
                </a:solidFill>
                <a:latin typeface="Arial"/>
                <a:cs typeface="Arial"/>
              </a:rPr>
              <a:t>организациями </a:t>
            </a:r>
            <a:r>
              <a:rPr sz="2400" dirty="0">
                <a:solidFill>
                  <a:srgbClr val="6F2F9F"/>
                </a:solidFill>
                <a:latin typeface="Arial"/>
                <a:cs typeface="Arial"/>
              </a:rPr>
              <a:t>муниципальной  </a:t>
            </a:r>
            <a:r>
              <a:rPr sz="2400" spc="-15" dirty="0">
                <a:solidFill>
                  <a:srgbClr val="6F2F9F"/>
                </a:solidFill>
                <a:latin typeface="Arial"/>
                <a:cs typeface="Arial"/>
              </a:rPr>
              <a:t>бюджетной </a:t>
            </a:r>
            <a:r>
              <a:rPr sz="2400" dirty="0">
                <a:solidFill>
                  <a:srgbClr val="6F2F9F"/>
                </a:solidFill>
                <a:latin typeface="Arial"/>
                <a:cs typeface="Arial"/>
              </a:rPr>
              <a:t>сферы и </a:t>
            </a:r>
            <a:r>
              <a:rPr sz="2400" spc="-5" dirty="0">
                <a:solidFill>
                  <a:srgbClr val="6F2F9F"/>
                </a:solidFill>
                <a:latin typeface="Arial"/>
                <a:cs typeface="Arial"/>
              </a:rPr>
              <a:t>в </a:t>
            </a:r>
            <a:r>
              <a:rPr sz="2400" dirty="0">
                <a:solidFill>
                  <a:srgbClr val="6F2F9F"/>
                </a:solidFill>
                <a:latin typeface="Arial"/>
                <a:cs typeface="Arial"/>
              </a:rPr>
              <a:t>муниципальном  </a:t>
            </a:r>
            <a:r>
              <a:rPr sz="2400" spc="-5" dirty="0">
                <a:solidFill>
                  <a:srgbClr val="6F2F9F"/>
                </a:solidFill>
                <a:latin typeface="Arial"/>
                <a:cs typeface="Arial"/>
              </a:rPr>
              <a:t>жилищном</a:t>
            </a:r>
            <a:r>
              <a:rPr sz="2400" spc="-65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6F2F9F"/>
                </a:solidFill>
                <a:latin typeface="Arial"/>
                <a:cs typeface="Arial"/>
              </a:rPr>
              <a:t>фонде;</a:t>
            </a:r>
            <a:endParaRPr sz="2400">
              <a:latin typeface="Arial"/>
              <a:cs typeface="Arial"/>
            </a:endParaRPr>
          </a:p>
          <a:p>
            <a:pPr marL="287020" marR="3056255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Char char="•"/>
              <a:tabLst>
                <a:tab pos="287020" algn="l"/>
              </a:tabLst>
            </a:pPr>
            <a:r>
              <a:rPr sz="2400" spc="-5" dirty="0">
                <a:solidFill>
                  <a:srgbClr val="6F2F9F"/>
                </a:solidFill>
                <a:latin typeface="Arial"/>
                <a:cs typeface="Arial"/>
              </a:rPr>
              <a:t>снижение </a:t>
            </a:r>
            <a:r>
              <a:rPr sz="2400" spc="-15" dirty="0">
                <a:solidFill>
                  <a:srgbClr val="6F2F9F"/>
                </a:solidFill>
                <a:latin typeface="Arial"/>
                <a:cs typeface="Arial"/>
              </a:rPr>
              <a:t>потерь </a:t>
            </a:r>
            <a:r>
              <a:rPr sz="2400" spc="-5" dirty="0">
                <a:solidFill>
                  <a:srgbClr val="6F2F9F"/>
                </a:solidFill>
                <a:latin typeface="Arial"/>
                <a:cs typeface="Arial"/>
              </a:rPr>
              <a:t>тепловой </a:t>
            </a:r>
            <a:r>
              <a:rPr sz="2400" dirty="0">
                <a:solidFill>
                  <a:srgbClr val="6F2F9F"/>
                </a:solidFill>
                <a:latin typeface="Arial"/>
                <a:cs typeface="Arial"/>
              </a:rPr>
              <a:t>и  электрической </a:t>
            </a:r>
            <a:r>
              <a:rPr sz="2400" spc="-5" dirty="0">
                <a:solidFill>
                  <a:srgbClr val="6F2F9F"/>
                </a:solidFill>
                <a:latin typeface="Arial"/>
                <a:cs typeface="Arial"/>
              </a:rPr>
              <a:t>энергии; </a:t>
            </a:r>
            <a:r>
              <a:rPr sz="2400" spc="-10" dirty="0">
                <a:solidFill>
                  <a:srgbClr val="6F2F9F"/>
                </a:solidFill>
                <a:latin typeface="Arial"/>
                <a:cs typeface="Arial"/>
              </a:rPr>
              <a:t>улучшение  </a:t>
            </a:r>
            <a:r>
              <a:rPr sz="2400" dirty="0">
                <a:solidFill>
                  <a:srgbClr val="6F2F9F"/>
                </a:solidFill>
                <a:latin typeface="Arial"/>
                <a:cs typeface="Arial"/>
              </a:rPr>
              <a:t>экологической ситуации;</a:t>
            </a:r>
            <a:r>
              <a:rPr sz="2400" spc="-110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6F2F9F"/>
                </a:solidFill>
                <a:latin typeface="Arial"/>
                <a:cs typeface="Arial"/>
              </a:rPr>
              <a:t>надежность  функционирования систем  </a:t>
            </a:r>
            <a:r>
              <a:rPr sz="2400" spc="-10" dirty="0">
                <a:solidFill>
                  <a:srgbClr val="6F2F9F"/>
                </a:solidFill>
                <a:latin typeface="Arial"/>
                <a:cs typeface="Arial"/>
              </a:rPr>
              <a:t>жизнеобеспечения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05943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765175"/>
          </a:xfrm>
          <a:custGeom>
            <a:avLst/>
            <a:gdLst/>
            <a:ahLst/>
            <a:cxnLst/>
            <a:rect l="l" t="t" r="r" b="b"/>
            <a:pathLst>
              <a:path h="765175">
                <a:moveTo>
                  <a:pt x="0" y="0"/>
                </a:moveTo>
                <a:lnTo>
                  <a:pt x="0" y="76466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765175"/>
          </a:xfrm>
          <a:custGeom>
            <a:avLst/>
            <a:gdLst/>
            <a:ahLst/>
            <a:cxnLst/>
            <a:rect l="l" t="t" r="r" b="b"/>
            <a:pathLst>
              <a:path h="765175">
                <a:moveTo>
                  <a:pt x="0" y="0"/>
                </a:moveTo>
                <a:lnTo>
                  <a:pt x="0" y="76466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484524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067936" y="0"/>
            <a:ext cx="4771390" cy="6858000"/>
          </a:xfrm>
          <a:custGeom>
            <a:avLst/>
            <a:gdLst/>
            <a:ahLst/>
            <a:cxnLst/>
            <a:rect l="l" t="t" r="r" b="b"/>
            <a:pathLst>
              <a:path w="4771390" h="6858000">
                <a:moveTo>
                  <a:pt x="0" y="6858000"/>
                </a:moveTo>
                <a:lnTo>
                  <a:pt x="4771263" y="6858000"/>
                </a:lnTo>
                <a:lnTo>
                  <a:pt x="4771263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48928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764666"/>
            <a:ext cx="4068445" cy="6093460"/>
          </a:xfrm>
          <a:custGeom>
            <a:avLst/>
            <a:gdLst/>
            <a:ahLst/>
            <a:cxnLst/>
            <a:rect l="l" t="t" r="r" b="b"/>
            <a:pathLst>
              <a:path w="4068445" h="6093459">
                <a:moveTo>
                  <a:pt x="0" y="6093333"/>
                </a:moveTo>
                <a:lnTo>
                  <a:pt x="4067937" y="6093333"/>
                </a:lnTo>
                <a:lnTo>
                  <a:pt x="4067937" y="0"/>
                </a:lnTo>
                <a:lnTo>
                  <a:pt x="0" y="0"/>
                </a:lnTo>
                <a:lnTo>
                  <a:pt x="0" y="6093333"/>
                </a:lnTo>
                <a:close/>
              </a:path>
            </a:pathLst>
          </a:custGeom>
          <a:ln w="25400">
            <a:solidFill>
              <a:srgbClr val="7597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78739" y="805688"/>
            <a:ext cx="3884295" cy="5757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7020" marR="858519" indent="-274320">
              <a:lnSpc>
                <a:spcPct val="100000"/>
              </a:lnSpc>
              <a:buClr>
                <a:srgbClr val="FD8537"/>
              </a:buClr>
              <a:buSzPct val="68750"/>
              <a:buFont typeface="Wingdings"/>
              <a:buChar char=""/>
              <a:tabLst>
                <a:tab pos="287020" algn="l"/>
              </a:tabLst>
            </a:pPr>
            <a:r>
              <a:rPr sz="1600" spc="-10" dirty="0">
                <a:latin typeface="Arial"/>
                <a:cs typeface="Arial"/>
              </a:rPr>
              <a:t>оснащение </a:t>
            </a:r>
            <a:r>
              <a:rPr sz="1600" spc="-5" dirty="0">
                <a:latin typeface="Arial"/>
                <a:cs typeface="Arial"/>
              </a:rPr>
              <a:t>приборами </a:t>
            </a:r>
            <a:r>
              <a:rPr sz="1600" spc="-25" dirty="0">
                <a:latin typeface="Arial"/>
                <a:cs typeface="Arial"/>
              </a:rPr>
              <a:t>учета  </a:t>
            </a:r>
            <a:r>
              <a:rPr sz="1600" spc="-10" dirty="0">
                <a:latin typeface="Arial"/>
                <a:cs typeface="Arial"/>
              </a:rPr>
              <a:t>энергетических </a:t>
            </a:r>
            <a:r>
              <a:rPr sz="1600" spc="-5" dirty="0">
                <a:latin typeface="Arial"/>
                <a:cs typeface="Arial"/>
              </a:rPr>
              <a:t>ресурсов  </a:t>
            </a:r>
            <a:r>
              <a:rPr sz="1600" spc="-10" dirty="0">
                <a:latin typeface="Arial"/>
                <a:cs typeface="Arial"/>
              </a:rPr>
              <a:t>организаций </a:t>
            </a:r>
            <a:r>
              <a:rPr sz="1600" spc="-5" dirty="0">
                <a:latin typeface="Arial"/>
                <a:cs typeface="Arial"/>
              </a:rPr>
              <a:t>муниципальной  </a:t>
            </a:r>
            <a:r>
              <a:rPr sz="1600" spc="-15" dirty="0">
                <a:latin typeface="Arial"/>
                <a:cs typeface="Arial"/>
              </a:rPr>
              <a:t>бюджетной</a:t>
            </a:r>
            <a:r>
              <a:rPr sz="1600" spc="-4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сферы;</a:t>
            </a:r>
            <a:endParaRPr sz="1600">
              <a:latin typeface="Arial"/>
              <a:cs typeface="Arial"/>
            </a:endParaRPr>
          </a:p>
          <a:p>
            <a:pPr marL="287020" marR="10795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"/>
              <a:tabLst>
                <a:tab pos="287020" algn="l"/>
              </a:tabLst>
            </a:pPr>
            <a:r>
              <a:rPr sz="1600" spc="-10" dirty="0">
                <a:latin typeface="Arial"/>
                <a:cs typeface="Arial"/>
              </a:rPr>
              <a:t>оснащение </a:t>
            </a:r>
            <a:r>
              <a:rPr sz="1600" spc="-5" dirty="0">
                <a:latin typeface="Arial"/>
                <a:cs typeface="Arial"/>
              </a:rPr>
              <a:t>приборами </a:t>
            </a:r>
            <a:r>
              <a:rPr sz="1600" spc="-25" dirty="0">
                <a:latin typeface="Arial"/>
                <a:cs typeface="Arial"/>
              </a:rPr>
              <a:t>учета  </a:t>
            </a:r>
            <a:r>
              <a:rPr sz="1600" spc="-10" dirty="0">
                <a:latin typeface="Arial"/>
                <a:cs typeface="Arial"/>
              </a:rPr>
              <a:t>энергетических </a:t>
            </a:r>
            <a:r>
              <a:rPr sz="1600" spc="-5" dirty="0">
                <a:latin typeface="Arial"/>
                <a:cs typeface="Arial"/>
              </a:rPr>
              <a:t>ресурсов </a:t>
            </a:r>
            <a:r>
              <a:rPr sz="1600" spc="-10" dirty="0">
                <a:latin typeface="Arial"/>
                <a:cs typeface="Arial"/>
              </a:rPr>
              <a:t>жилищного  </a:t>
            </a:r>
            <a:r>
              <a:rPr sz="1600" spc="-5" dirty="0">
                <a:latin typeface="Arial"/>
                <a:cs typeface="Arial"/>
              </a:rPr>
              <a:t>фонда;</a:t>
            </a:r>
            <a:endParaRPr sz="1600">
              <a:latin typeface="Arial"/>
              <a:cs typeface="Arial"/>
            </a:endParaRPr>
          </a:p>
          <a:p>
            <a:pPr marL="287020" marR="508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"/>
              <a:tabLst>
                <a:tab pos="287020" algn="l"/>
              </a:tabLst>
            </a:pPr>
            <a:r>
              <a:rPr sz="1600" spc="-5" dirty="0">
                <a:latin typeface="Arial"/>
                <a:cs typeface="Arial"/>
              </a:rPr>
              <a:t>снижение </a:t>
            </a:r>
            <a:r>
              <a:rPr sz="1600" spc="-20" dirty="0">
                <a:latin typeface="Arial"/>
                <a:cs typeface="Arial"/>
              </a:rPr>
              <a:t>удельных </a:t>
            </a:r>
            <a:r>
              <a:rPr sz="1600" spc="-15" dirty="0">
                <a:latin typeface="Arial"/>
                <a:cs typeface="Arial"/>
              </a:rPr>
              <a:t>показателей  потребления </a:t>
            </a:r>
            <a:r>
              <a:rPr sz="1600" spc="-5" dirty="0">
                <a:latin typeface="Arial"/>
                <a:cs typeface="Arial"/>
              </a:rPr>
              <a:t>электрической энергии,  тепловой энергии и </a:t>
            </a:r>
            <a:r>
              <a:rPr sz="1600" spc="-15" dirty="0">
                <a:latin typeface="Arial"/>
                <a:cs typeface="Arial"/>
              </a:rPr>
              <a:t>воды, природного  газа;</a:t>
            </a:r>
            <a:endParaRPr sz="1600">
              <a:latin typeface="Arial"/>
              <a:cs typeface="Arial"/>
            </a:endParaRPr>
          </a:p>
          <a:p>
            <a:pPr marL="287020" marR="332740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"/>
              <a:tabLst>
                <a:tab pos="287020" algn="l"/>
              </a:tabLst>
            </a:pPr>
            <a:r>
              <a:rPr sz="1600" spc="-5" dirty="0">
                <a:latin typeface="Arial"/>
                <a:cs typeface="Arial"/>
              </a:rPr>
              <a:t>сокращение выбросов </a:t>
            </a:r>
            <a:r>
              <a:rPr sz="1600" spc="-10" dirty="0">
                <a:latin typeface="Arial"/>
                <a:cs typeface="Arial"/>
              </a:rPr>
              <a:t>продуктов  сгорания, </a:t>
            </a:r>
            <a:r>
              <a:rPr sz="1600" spc="-5" dirty="0">
                <a:latin typeface="Arial"/>
                <a:cs typeface="Arial"/>
              </a:rPr>
              <a:t>в </a:t>
            </a:r>
            <a:r>
              <a:rPr sz="1600" spc="-50" dirty="0">
                <a:latin typeface="Arial"/>
                <a:cs typeface="Arial"/>
              </a:rPr>
              <a:t>т.ч. </a:t>
            </a:r>
            <a:r>
              <a:rPr sz="1600" spc="-5" dirty="0">
                <a:latin typeface="Arial"/>
                <a:cs typeface="Arial"/>
              </a:rPr>
              <a:t>выбросов </a:t>
            </a:r>
            <a:r>
              <a:rPr sz="1600" spc="-10" dirty="0">
                <a:latin typeface="Arial"/>
                <a:cs typeface="Arial"/>
              </a:rPr>
              <a:t>вредных  веществ, </a:t>
            </a:r>
            <a:r>
              <a:rPr sz="1600" spc="-5" dirty="0">
                <a:latin typeface="Arial"/>
                <a:cs typeface="Arial"/>
              </a:rPr>
              <a:t>за счёт сокращения  </a:t>
            </a:r>
            <a:r>
              <a:rPr sz="1600" spc="-15" dirty="0">
                <a:latin typeface="Arial"/>
                <a:cs typeface="Arial"/>
              </a:rPr>
              <a:t>объёмов потребления  </a:t>
            </a:r>
            <a:r>
              <a:rPr sz="1600" spc="-10" dirty="0">
                <a:latin typeface="Arial"/>
                <a:cs typeface="Arial"/>
              </a:rPr>
              <a:t>энергоресурсов;</a:t>
            </a:r>
            <a:endParaRPr sz="1600">
              <a:latin typeface="Arial"/>
              <a:cs typeface="Arial"/>
            </a:endParaRPr>
          </a:p>
          <a:p>
            <a:pPr marL="287020" marR="29209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"/>
              <a:tabLst>
                <a:tab pos="287020" algn="l"/>
              </a:tabLst>
            </a:pPr>
            <a:r>
              <a:rPr sz="1600" spc="-5" dirty="0">
                <a:latin typeface="Arial"/>
                <a:cs typeface="Arial"/>
              </a:rPr>
              <a:t>активная </a:t>
            </a:r>
            <a:r>
              <a:rPr sz="1600" spc="-10" dirty="0">
                <a:latin typeface="Arial"/>
                <a:cs typeface="Arial"/>
              </a:rPr>
              <a:t>пропаганда энерго- </a:t>
            </a:r>
            <a:r>
              <a:rPr sz="1600" spc="-5" dirty="0">
                <a:latin typeface="Arial"/>
                <a:cs typeface="Arial"/>
              </a:rPr>
              <a:t>и  </a:t>
            </a:r>
            <a:r>
              <a:rPr sz="1600" spc="-10" dirty="0">
                <a:latin typeface="Arial"/>
                <a:cs typeface="Arial"/>
              </a:rPr>
              <a:t>ресурсосбережения </a:t>
            </a:r>
            <a:r>
              <a:rPr sz="1600" spc="-15" dirty="0">
                <a:latin typeface="Arial"/>
                <a:cs typeface="Arial"/>
              </a:rPr>
              <a:t>среди </a:t>
            </a:r>
            <a:r>
              <a:rPr sz="1600" spc="-10" dirty="0">
                <a:latin typeface="Arial"/>
                <a:cs typeface="Arial"/>
              </a:rPr>
              <a:t>населения  </a:t>
            </a:r>
            <a:r>
              <a:rPr sz="1600" spc="-5" dirty="0">
                <a:latin typeface="Arial"/>
                <a:cs typeface="Arial"/>
              </a:rPr>
              <a:t>и </a:t>
            </a:r>
            <a:r>
              <a:rPr sz="1600" spc="-10" dirty="0">
                <a:latin typeface="Arial"/>
                <a:cs typeface="Arial"/>
              </a:rPr>
              <a:t>других групп</a:t>
            </a:r>
            <a:r>
              <a:rPr sz="1600" spc="2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потребителей;</a:t>
            </a:r>
            <a:endParaRPr sz="1600">
              <a:latin typeface="Arial"/>
              <a:cs typeface="Arial"/>
            </a:endParaRPr>
          </a:p>
          <a:p>
            <a:pPr marL="287020" marR="216535" indent="-274320">
              <a:lnSpc>
                <a:spcPct val="100000"/>
              </a:lnSpc>
              <a:spcBef>
                <a:spcPts val="600"/>
              </a:spcBef>
              <a:buClr>
                <a:srgbClr val="FD8537"/>
              </a:buClr>
              <a:buSzPct val="68750"/>
              <a:buFont typeface="Wingdings"/>
              <a:buChar char=""/>
              <a:tabLst>
                <a:tab pos="287020" algn="l"/>
              </a:tabLst>
            </a:pPr>
            <a:r>
              <a:rPr sz="1600" spc="-10" dirty="0">
                <a:latin typeface="Arial"/>
                <a:cs typeface="Arial"/>
              </a:rPr>
              <a:t>проведение </a:t>
            </a:r>
            <a:r>
              <a:rPr sz="1600" spc="-15" dirty="0">
                <a:latin typeface="Arial"/>
                <a:cs typeface="Arial"/>
              </a:rPr>
              <a:t>энергоаудита,  </a:t>
            </a:r>
            <a:r>
              <a:rPr sz="1600" spc="-10" dirty="0">
                <a:latin typeface="Arial"/>
                <a:cs typeface="Arial"/>
              </a:rPr>
              <a:t>энергетических обследований,  </a:t>
            </a:r>
            <a:r>
              <a:rPr sz="1600" spc="-15" dirty="0">
                <a:latin typeface="Arial"/>
                <a:cs typeface="Arial"/>
              </a:rPr>
              <a:t>ведение </a:t>
            </a:r>
            <a:r>
              <a:rPr sz="1600" spc="-10" dirty="0">
                <a:latin typeface="Arial"/>
                <a:cs typeface="Arial"/>
              </a:rPr>
              <a:t>энергетических</a:t>
            </a:r>
            <a:r>
              <a:rPr sz="1600" spc="3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паспортов.</a:t>
            </a:r>
            <a:endParaRPr sz="16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067936" y="0"/>
            <a:ext cx="5076190" cy="6858000"/>
          </a:xfrm>
          <a:custGeom>
            <a:avLst/>
            <a:gdLst/>
            <a:ahLst/>
            <a:cxnLst/>
            <a:rect l="l" t="t" r="r" b="b"/>
            <a:pathLst>
              <a:path w="5076190" h="6858000">
                <a:moveTo>
                  <a:pt x="0" y="6858000"/>
                </a:moveTo>
                <a:lnTo>
                  <a:pt x="5076063" y="6858000"/>
                </a:lnTo>
                <a:lnTo>
                  <a:pt x="5076063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067936" y="0"/>
            <a:ext cx="5076190" cy="6858000"/>
          </a:xfrm>
          <a:custGeom>
            <a:avLst/>
            <a:gdLst/>
            <a:ahLst/>
            <a:cxnLst/>
            <a:rect l="l" t="t" r="r" b="b"/>
            <a:pathLst>
              <a:path w="5076190" h="6858000">
                <a:moveTo>
                  <a:pt x="0" y="6858000"/>
                </a:moveTo>
                <a:lnTo>
                  <a:pt x="5076063" y="6858000"/>
                </a:lnTo>
                <a:lnTo>
                  <a:pt x="5076063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ln w="25400">
            <a:solidFill>
              <a:srgbClr val="7597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147565" y="39623"/>
            <a:ext cx="4617085" cy="1108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spc="-45" dirty="0">
                <a:latin typeface="Wingdings"/>
                <a:cs typeface="Wingdings"/>
              </a:rPr>
              <a:t></a:t>
            </a:r>
            <a:r>
              <a:rPr sz="1800" spc="-45" dirty="0">
                <a:latin typeface="Arial"/>
                <a:cs typeface="Arial"/>
              </a:rPr>
              <a:t>концентрация </a:t>
            </a:r>
            <a:r>
              <a:rPr sz="1800" spc="-10" dirty="0">
                <a:latin typeface="Arial"/>
                <a:cs typeface="Arial"/>
              </a:rPr>
              <a:t>ресурсов </a:t>
            </a:r>
            <a:r>
              <a:rPr sz="1800" spc="-5" dirty="0">
                <a:latin typeface="Arial"/>
                <a:cs typeface="Arial"/>
              </a:rPr>
              <a:t>на </a:t>
            </a:r>
            <a:r>
              <a:rPr sz="1800" spc="-10" dirty="0">
                <a:latin typeface="Arial"/>
                <a:cs typeface="Arial"/>
              </a:rPr>
              <a:t>работах </a:t>
            </a:r>
            <a:r>
              <a:rPr sz="1800" dirty="0">
                <a:latin typeface="Arial"/>
                <a:cs typeface="Arial"/>
              </a:rPr>
              <a:t>по  ремонту </a:t>
            </a:r>
            <a:r>
              <a:rPr sz="1800" spc="-10" dirty="0">
                <a:latin typeface="Arial"/>
                <a:cs typeface="Arial"/>
              </a:rPr>
              <a:t>объектов</a:t>
            </a:r>
            <a:r>
              <a:rPr sz="1800" spc="-8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жилищно-коммунальной  </a:t>
            </a:r>
            <a:r>
              <a:rPr sz="1800" spc="-10" dirty="0">
                <a:latin typeface="Arial"/>
                <a:cs typeface="Arial"/>
              </a:rPr>
              <a:t>инфраструктуры</a:t>
            </a:r>
            <a:r>
              <a:rPr sz="1800" spc="35" dirty="0">
                <a:latin typeface="Arial"/>
                <a:cs typeface="Arial"/>
              </a:rPr>
              <a:t> </a:t>
            </a:r>
            <a:r>
              <a:rPr sz="1800" spc="-15" dirty="0">
                <a:latin typeface="Arial"/>
                <a:cs typeface="Arial"/>
              </a:rPr>
              <a:t>области;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spc="-45" dirty="0">
                <a:latin typeface="Wingdings"/>
                <a:cs typeface="Wingdings"/>
              </a:rPr>
              <a:t></a:t>
            </a:r>
            <a:r>
              <a:rPr sz="1800" spc="-45" dirty="0">
                <a:latin typeface="Arial"/>
                <a:cs typeface="Arial"/>
              </a:rPr>
              <a:t>осуществление </a:t>
            </a:r>
            <a:r>
              <a:rPr sz="1800" spc="-5" dirty="0">
                <a:latin typeface="Arial"/>
                <a:cs typeface="Arial"/>
              </a:rPr>
              <a:t>в </a:t>
            </a:r>
            <a:r>
              <a:rPr sz="1800" spc="-15" dirty="0">
                <a:latin typeface="Arial"/>
                <a:cs typeface="Arial"/>
              </a:rPr>
              <a:t>бюджетной</a:t>
            </a:r>
            <a:r>
              <a:rPr sz="1800" spc="2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сфере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147565" y="2509139"/>
            <a:ext cx="83248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40" dirty="0">
                <a:latin typeface="Arial"/>
                <a:cs typeface="Arial"/>
              </a:rPr>
              <a:t>з</a:t>
            </a:r>
            <a:r>
              <a:rPr sz="1800" dirty="0">
                <a:latin typeface="Arial"/>
                <a:cs typeface="Arial"/>
              </a:rPr>
              <a:t>даний;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147565" y="4704333"/>
            <a:ext cx="944244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5" dirty="0">
                <a:latin typeface="Arial"/>
                <a:cs typeface="Arial"/>
              </a:rPr>
              <a:t>области;</a:t>
            </a:r>
            <a:endParaRPr sz="18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147565" y="1137158"/>
            <a:ext cx="4885690" cy="5498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spc="-15" dirty="0">
                <a:latin typeface="Arial"/>
                <a:cs typeface="Arial"/>
              </a:rPr>
              <a:t>Ростовской области </a:t>
            </a:r>
            <a:r>
              <a:rPr sz="1800" spc="-20" dirty="0">
                <a:latin typeface="Arial"/>
                <a:cs typeface="Arial"/>
              </a:rPr>
              <a:t>расчетов </a:t>
            </a:r>
            <a:r>
              <a:rPr sz="1800" spc="-5" dirty="0">
                <a:latin typeface="Arial"/>
                <a:cs typeface="Arial"/>
              </a:rPr>
              <a:t>за </a:t>
            </a:r>
            <a:r>
              <a:rPr sz="1800" spc="-15" dirty="0">
                <a:latin typeface="Arial"/>
                <a:cs typeface="Arial"/>
              </a:rPr>
              <a:t>потребление  </a:t>
            </a:r>
            <a:r>
              <a:rPr sz="1800" spc="-10" dirty="0">
                <a:latin typeface="Arial"/>
                <a:cs typeface="Arial"/>
              </a:rPr>
              <a:t>энергоресурсов </a:t>
            </a:r>
            <a:r>
              <a:rPr sz="1800" dirty="0">
                <a:latin typeface="Arial"/>
                <a:cs typeface="Arial"/>
              </a:rPr>
              <a:t>по </a:t>
            </a:r>
            <a:r>
              <a:rPr sz="1800" spc="-5" dirty="0">
                <a:latin typeface="Arial"/>
                <a:cs typeface="Arial"/>
              </a:rPr>
              <a:t>приборам</a:t>
            </a:r>
            <a:r>
              <a:rPr sz="1800" spc="10" dirty="0">
                <a:latin typeface="Arial"/>
                <a:cs typeface="Arial"/>
              </a:rPr>
              <a:t> </a:t>
            </a:r>
            <a:r>
              <a:rPr sz="1800" spc="-20" dirty="0">
                <a:latin typeface="Arial"/>
                <a:cs typeface="Arial"/>
              </a:rPr>
              <a:t>учета;</a:t>
            </a:r>
            <a:endParaRPr sz="1800">
              <a:latin typeface="Arial"/>
              <a:cs typeface="Arial"/>
            </a:endParaRPr>
          </a:p>
          <a:p>
            <a:pPr marL="12700" marR="114935">
              <a:lnSpc>
                <a:spcPct val="100000"/>
              </a:lnSpc>
            </a:pPr>
            <a:r>
              <a:rPr sz="1800" spc="-55" dirty="0">
                <a:latin typeface="Wingdings"/>
                <a:cs typeface="Wingdings"/>
              </a:rPr>
              <a:t></a:t>
            </a:r>
            <a:r>
              <a:rPr sz="1800" spc="-55" dirty="0">
                <a:latin typeface="Arial"/>
                <a:cs typeface="Arial"/>
              </a:rPr>
              <a:t>обеспечение </a:t>
            </a:r>
            <a:r>
              <a:rPr sz="1800" spc="-5" dirty="0">
                <a:latin typeface="Arial"/>
                <a:cs typeface="Arial"/>
              </a:rPr>
              <a:t>в </a:t>
            </a:r>
            <a:r>
              <a:rPr sz="1800" spc="-15" dirty="0">
                <a:latin typeface="Arial"/>
                <a:cs typeface="Arial"/>
              </a:rPr>
              <a:t>бюджетной </a:t>
            </a:r>
            <a:r>
              <a:rPr sz="1800" spc="-5" dirty="0">
                <a:latin typeface="Arial"/>
                <a:cs typeface="Arial"/>
              </a:rPr>
              <a:t>сфере  </a:t>
            </a:r>
            <a:r>
              <a:rPr sz="1800" spc="-15" dirty="0">
                <a:latin typeface="Arial"/>
                <a:cs typeface="Arial"/>
              </a:rPr>
              <a:t>Ростовской области </a:t>
            </a:r>
            <a:r>
              <a:rPr sz="1800" spc="-10" dirty="0">
                <a:latin typeface="Arial"/>
                <a:cs typeface="Arial"/>
              </a:rPr>
              <a:t>проведения  </a:t>
            </a:r>
            <a:r>
              <a:rPr sz="1800" spc="-15" dirty="0">
                <a:latin typeface="Arial"/>
                <a:cs typeface="Arial"/>
              </a:rPr>
              <a:t>обязательных </a:t>
            </a:r>
            <a:r>
              <a:rPr sz="1800" spc="-10" dirty="0">
                <a:latin typeface="Arial"/>
                <a:cs typeface="Arial"/>
              </a:rPr>
              <a:t>энергетических</a:t>
            </a:r>
            <a:r>
              <a:rPr sz="1800" spc="-50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обследований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"/>
              </a:spcBef>
            </a:pPr>
            <a:endParaRPr sz="1850">
              <a:latin typeface="Times New Roman"/>
              <a:cs typeface="Times New Roman"/>
            </a:endParaRPr>
          </a:p>
          <a:p>
            <a:pPr marL="12700" marR="269875">
              <a:lnSpc>
                <a:spcPct val="100000"/>
              </a:lnSpc>
            </a:pPr>
            <a:r>
              <a:rPr sz="1800" spc="-55" dirty="0">
                <a:latin typeface="Wingdings"/>
                <a:cs typeface="Wingdings"/>
              </a:rPr>
              <a:t></a:t>
            </a:r>
            <a:r>
              <a:rPr sz="1800" spc="-55" dirty="0">
                <a:latin typeface="Arial"/>
                <a:cs typeface="Arial"/>
              </a:rPr>
              <a:t>обеспечение </a:t>
            </a:r>
            <a:r>
              <a:rPr sz="1800" spc="-5" dirty="0">
                <a:latin typeface="Arial"/>
                <a:cs typeface="Arial"/>
              </a:rPr>
              <a:t>в </a:t>
            </a:r>
            <a:r>
              <a:rPr sz="1800" spc="-15" dirty="0">
                <a:latin typeface="Arial"/>
                <a:cs typeface="Arial"/>
              </a:rPr>
              <a:t>бюджетной </a:t>
            </a:r>
            <a:r>
              <a:rPr sz="1800" spc="-5" dirty="0">
                <a:latin typeface="Arial"/>
                <a:cs typeface="Arial"/>
              </a:rPr>
              <a:t>сфере  </a:t>
            </a:r>
            <a:r>
              <a:rPr sz="1800" spc="-15" dirty="0">
                <a:latin typeface="Arial"/>
                <a:cs typeface="Arial"/>
              </a:rPr>
              <a:t>Ростовской области </a:t>
            </a:r>
            <a:r>
              <a:rPr sz="1800" spc="-5" dirty="0">
                <a:latin typeface="Arial"/>
                <a:cs typeface="Arial"/>
              </a:rPr>
              <a:t>замены </a:t>
            </a:r>
            <a:r>
              <a:rPr sz="1800" dirty="0">
                <a:latin typeface="Arial"/>
                <a:cs typeface="Arial"/>
              </a:rPr>
              <a:t>ламп  накаливания </a:t>
            </a:r>
            <a:r>
              <a:rPr sz="1800" spc="-5" dirty="0">
                <a:latin typeface="Arial"/>
                <a:cs typeface="Arial"/>
              </a:rPr>
              <a:t>на </a:t>
            </a:r>
            <a:r>
              <a:rPr sz="1800" spc="-10" dirty="0">
                <a:latin typeface="Arial"/>
                <a:cs typeface="Arial"/>
              </a:rPr>
              <a:t>энергосберегающие, </a:t>
            </a:r>
            <a:r>
              <a:rPr sz="1800" spc="-5" dirty="0">
                <a:latin typeface="Arial"/>
                <a:cs typeface="Arial"/>
              </a:rPr>
              <a:t>в </a:t>
            </a:r>
            <a:r>
              <a:rPr sz="1800" spc="-10" dirty="0">
                <a:latin typeface="Arial"/>
                <a:cs typeface="Arial"/>
              </a:rPr>
              <a:t>том  </a:t>
            </a:r>
            <a:r>
              <a:rPr sz="1800" dirty="0">
                <a:latin typeface="Arial"/>
                <a:cs typeface="Arial"/>
              </a:rPr>
              <a:t>числе </a:t>
            </a:r>
            <a:r>
              <a:rPr sz="1800" spc="-5" dirty="0">
                <a:latin typeface="Arial"/>
                <a:cs typeface="Arial"/>
              </a:rPr>
              <a:t>на</a:t>
            </a:r>
            <a:r>
              <a:rPr sz="1800" spc="-90" dirty="0">
                <a:latin typeface="Arial"/>
                <a:cs typeface="Arial"/>
              </a:rPr>
              <a:t> </a:t>
            </a:r>
            <a:r>
              <a:rPr sz="1800" spc="-15" dirty="0">
                <a:latin typeface="Arial"/>
                <a:cs typeface="Arial"/>
              </a:rPr>
              <a:t>светодиодные;</a:t>
            </a:r>
            <a:endParaRPr sz="1800">
              <a:latin typeface="Arial"/>
              <a:cs typeface="Arial"/>
            </a:endParaRPr>
          </a:p>
          <a:p>
            <a:pPr marL="12700" marR="353695">
              <a:lnSpc>
                <a:spcPct val="100000"/>
              </a:lnSpc>
            </a:pPr>
            <a:r>
              <a:rPr sz="1800" spc="-65" dirty="0">
                <a:latin typeface="Wingdings"/>
                <a:cs typeface="Wingdings"/>
              </a:rPr>
              <a:t></a:t>
            </a:r>
            <a:r>
              <a:rPr sz="1800" spc="-65" dirty="0">
                <a:latin typeface="Arial"/>
                <a:cs typeface="Arial"/>
              </a:rPr>
              <a:t>развитие </a:t>
            </a:r>
            <a:r>
              <a:rPr sz="1800" spc="5" dirty="0">
                <a:latin typeface="Arial"/>
                <a:cs typeface="Arial"/>
              </a:rPr>
              <a:t>рынка </a:t>
            </a:r>
            <a:r>
              <a:rPr sz="1800" spc="-5" dirty="0">
                <a:latin typeface="Arial"/>
                <a:cs typeface="Arial"/>
              </a:rPr>
              <a:t>энергосервисных </a:t>
            </a:r>
            <a:r>
              <a:rPr sz="1800" spc="-15" dirty="0">
                <a:latin typeface="Arial"/>
                <a:cs typeface="Arial"/>
              </a:rPr>
              <a:t>услуг </a:t>
            </a:r>
            <a:r>
              <a:rPr sz="1800" dirty="0">
                <a:latin typeface="Arial"/>
                <a:cs typeface="Arial"/>
              </a:rPr>
              <a:t>и  </a:t>
            </a:r>
            <a:r>
              <a:rPr sz="1800" spc="-15" dirty="0">
                <a:latin typeface="Arial"/>
                <a:cs typeface="Arial"/>
              </a:rPr>
              <a:t>услуг </a:t>
            </a:r>
            <a:r>
              <a:rPr sz="1800" dirty="0">
                <a:latin typeface="Arial"/>
                <a:cs typeface="Arial"/>
              </a:rPr>
              <a:t>по </a:t>
            </a:r>
            <a:r>
              <a:rPr sz="1800" spc="-10" dirty="0">
                <a:latin typeface="Arial"/>
                <a:cs typeface="Arial"/>
              </a:rPr>
              <a:t>проведению энергетического  обследования </a:t>
            </a:r>
            <a:r>
              <a:rPr sz="1800" spc="-5" dirty="0">
                <a:latin typeface="Arial"/>
                <a:cs typeface="Arial"/>
              </a:rPr>
              <a:t>на </a:t>
            </a:r>
            <a:r>
              <a:rPr sz="1800" spc="-10" dirty="0">
                <a:latin typeface="Arial"/>
                <a:cs typeface="Arial"/>
              </a:rPr>
              <a:t>территории</a:t>
            </a:r>
            <a:r>
              <a:rPr sz="1800" spc="15" dirty="0">
                <a:latin typeface="Arial"/>
                <a:cs typeface="Arial"/>
              </a:rPr>
              <a:t> </a:t>
            </a:r>
            <a:r>
              <a:rPr sz="1800" spc="-15" dirty="0">
                <a:latin typeface="Arial"/>
                <a:cs typeface="Arial"/>
              </a:rPr>
              <a:t>Ростовской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"/>
              </a:spcBef>
            </a:pPr>
            <a:endParaRPr sz="1850">
              <a:latin typeface="Times New Roman"/>
              <a:cs typeface="Times New Roman"/>
            </a:endParaRPr>
          </a:p>
          <a:p>
            <a:pPr marL="12700" marR="996950">
              <a:lnSpc>
                <a:spcPct val="100000"/>
              </a:lnSpc>
            </a:pPr>
            <a:r>
              <a:rPr sz="1800" spc="-45" dirty="0">
                <a:latin typeface="Wingdings"/>
                <a:cs typeface="Wingdings"/>
              </a:rPr>
              <a:t></a:t>
            </a:r>
            <a:r>
              <a:rPr sz="1800" spc="-45" dirty="0">
                <a:latin typeface="Arial"/>
                <a:cs typeface="Arial"/>
              </a:rPr>
              <a:t>популяризация </a:t>
            </a:r>
            <a:r>
              <a:rPr sz="1800" spc="-5" dirty="0">
                <a:latin typeface="Arial"/>
                <a:cs typeface="Arial"/>
              </a:rPr>
              <a:t>применения </a:t>
            </a:r>
            <a:r>
              <a:rPr sz="1800" dirty="0">
                <a:latin typeface="Arial"/>
                <a:cs typeface="Arial"/>
              </a:rPr>
              <a:t>мер по  </a:t>
            </a:r>
            <a:r>
              <a:rPr sz="1800" spc="-10" dirty="0">
                <a:latin typeface="Arial"/>
                <a:cs typeface="Arial"/>
              </a:rPr>
              <a:t>энергосбережению;</a:t>
            </a:r>
            <a:endParaRPr sz="1800">
              <a:latin typeface="Arial"/>
              <a:cs typeface="Arial"/>
            </a:endParaRPr>
          </a:p>
          <a:p>
            <a:pPr marL="12700" marR="179070">
              <a:lnSpc>
                <a:spcPct val="100000"/>
              </a:lnSpc>
            </a:pPr>
            <a:r>
              <a:rPr sz="1800" spc="-10" dirty="0">
                <a:latin typeface="Arial"/>
                <a:cs typeface="Arial"/>
              </a:rPr>
              <a:t>создание </a:t>
            </a:r>
            <a:r>
              <a:rPr sz="1800" spc="-5" dirty="0">
                <a:latin typeface="Arial"/>
                <a:cs typeface="Arial"/>
              </a:rPr>
              <a:t>условий </a:t>
            </a:r>
            <a:r>
              <a:rPr sz="1800" dirty="0">
                <a:latin typeface="Arial"/>
                <a:cs typeface="Arial"/>
              </a:rPr>
              <a:t>для </a:t>
            </a:r>
            <a:r>
              <a:rPr sz="1800" spc="-15" dirty="0">
                <a:latin typeface="Arial"/>
                <a:cs typeface="Arial"/>
              </a:rPr>
              <a:t>привлечения  внебюджетных </a:t>
            </a:r>
            <a:r>
              <a:rPr sz="1800" spc="-10" dirty="0">
                <a:latin typeface="Arial"/>
                <a:cs typeface="Arial"/>
              </a:rPr>
              <a:t>средств </a:t>
            </a:r>
            <a:r>
              <a:rPr sz="1800" spc="-5" dirty="0">
                <a:latin typeface="Arial"/>
                <a:cs typeface="Arial"/>
              </a:rPr>
              <a:t>на финансирование  </a:t>
            </a:r>
            <a:r>
              <a:rPr sz="1800" dirty="0">
                <a:latin typeface="Arial"/>
                <a:cs typeface="Arial"/>
              </a:rPr>
              <a:t>комплексных мер по </a:t>
            </a:r>
            <a:r>
              <a:rPr sz="1800" spc="-10" dirty="0">
                <a:latin typeface="Arial"/>
                <a:cs typeface="Arial"/>
              </a:rPr>
              <a:t>энергосбережению,  </a:t>
            </a:r>
            <a:r>
              <a:rPr sz="1800" spc="-5" dirty="0">
                <a:latin typeface="Arial"/>
                <a:cs typeface="Arial"/>
              </a:rPr>
              <a:t>повышению</a:t>
            </a:r>
            <a:r>
              <a:rPr sz="1800" spc="2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энергоэффективности</a:t>
            </a:r>
            <a:endParaRPr sz="18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0" y="0"/>
            <a:ext cx="4126991" cy="8229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0"/>
            <a:ext cx="2403348" cy="10820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0" y="0"/>
            <a:ext cx="4067937" cy="7386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0" y="0"/>
            <a:ext cx="4068445" cy="739140"/>
          </a:xfrm>
          <a:custGeom>
            <a:avLst/>
            <a:gdLst/>
            <a:ahLst/>
            <a:cxnLst/>
            <a:rect l="l" t="t" r="r" b="b"/>
            <a:pathLst>
              <a:path w="4068445" h="739140">
                <a:moveTo>
                  <a:pt x="0" y="738670"/>
                </a:moveTo>
                <a:lnTo>
                  <a:pt x="4067937" y="738670"/>
                </a:lnTo>
                <a:lnTo>
                  <a:pt x="4067937" y="0"/>
                </a:lnTo>
                <a:lnTo>
                  <a:pt x="0" y="0"/>
                </a:lnTo>
                <a:lnTo>
                  <a:pt x="0" y="738670"/>
                </a:lnTo>
                <a:close/>
              </a:path>
            </a:pathLst>
          </a:custGeom>
          <a:ln w="12700">
            <a:solidFill>
              <a:srgbClr val="B90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78739" y="30479"/>
            <a:ext cx="1816100" cy="647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200" spc="-5" dirty="0">
                <a:solidFill>
                  <a:srgbClr val="000000"/>
                </a:solidFill>
              </a:rPr>
              <a:t>Зад</a:t>
            </a:r>
            <a:r>
              <a:rPr sz="4200" spc="-100" dirty="0">
                <a:solidFill>
                  <a:srgbClr val="000000"/>
                </a:solidFill>
              </a:rPr>
              <a:t>а</a:t>
            </a:r>
            <a:r>
              <a:rPr sz="4200" dirty="0">
                <a:solidFill>
                  <a:srgbClr val="000000"/>
                </a:solidFill>
              </a:rPr>
              <a:t>чи</a:t>
            </a:r>
            <a:endParaRPr sz="42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8596" y="214290"/>
            <a:ext cx="8229600" cy="1153521"/>
          </a:xfrm>
          <a:prstGeom prst="rect">
            <a:avLst/>
          </a:prstGeom>
        </p:spPr>
        <p:txBody>
          <a:bodyPr vert="horz" wrap="square" lIns="0" tIns="319405" rIns="0" bIns="0" rtlCol="0">
            <a:spAutoFit/>
          </a:bodyPr>
          <a:lstStyle/>
          <a:p>
            <a:pPr marL="1381125">
              <a:lnSpc>
                <a:spcPct val="100000"/>
              </a:lnSpc>
            </a:pPr>
            <a:r>
              <a:rPr sz="2700" b="1" spc="-65" dirty="0">
                <a:solidFill>
                  <a:srgbClr val="565F6C"/>
                </a:solidFill>
                <a:latin typeface="Arial"/>
                <a:cs typeface="Arial"/>
              </a:rPr>
              <a:t>Р</a:t>
            </a:r>
            <a:r>
              <a:rPr sz="2150" b="1" spc="-65" dirty="0">
                <a:solidFill>
                  <a:srgbClr val="565F6C"/>
                </a:solidFill>
                <a:latin typeface="Arial"/>
                <a:cs typeface="Arial"/>
              </a:rPr>
              <a:t>АСХОДЫ </a:t>
            </a:r>
            <a:r>
              <a:rPr sz="2150" b="1" spc="-5" dirty="0">
                <a:solidFill>
                  <a:srgbClr val="565F6C"/>
                </a:solidFill>
                <a:latin typeface="Arial"/>
                <a:cs typeface="Arial"/>
              </a:rPr>
              <a:t>МЕСТНОГО </a:t>
            </a:r>
            <a:r>
              <a:rPr sz="2150" b="1" spc="-20" dirty="0">
                <a:solidFill>
                  <a:srgbClr val="565F6C"/>
                </a:solidFill>
                <a:latin typeface="Arial"/>
                <a:cs typeface="Arial"/>
              </a:rPr>
              <a:t>БЮДЖЕТА </a:t>
            </a:r>
            <a:r>
              <a:rPr sz="2150" b="1" spc="5" dirty="0">
                <a:solidFill>
                  <a:srgbClr val="565F6C"/>
                </a:solidFill>
                <a:latin typeface="Arial"/>
                <a:cs typeface="Arial"/>
              </a:rPr>
              <a:t>В </a:t>
            </a:r>
            <a:r>
              <a:rPr sz="2150" b="1" spc="40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2700" b="1" spc="-10" dirty="0">
                <a:solidFill>
                  <a:srgbClr val="565F6C"/>
                </a:solidFill>
                <a:latin typeface="Arial"/>
                <a:cs typeface="Arial"/>
              </a:rPr>
              <a:t>2015</a:t>
            </a:r>
            <a:endParaRPr sz="2700">
              <a:latin typeface="Arial"/>
              <a:cs typeface="Arial"/>
            </a:endParaRPr>
          </a:p>
          <a:p>
            <a:pPr marL="1381125">
              <a:lnSpc>
                <a:spcPct val="100000"/>
              </a:lnSpc>
            </a:pPr>
            <a:r>
              <a:rPr sz="2700" b="1" spc="-5" dirty="0">
                <a:solidFill>
                  <a:srgbClr val="565F6C"/>
                </a:solidFill>
                <a:latin typeface="Arial"/>
                <a:cs typeface="Arial"/>
              </a:rPr>
              <a:t>– 2017 </a:t>
            </a:r>
            <a:r>
              <a:rPr sz="2150" b="1" spc="-5" dirty="0">
                <a:solidFill>
                  <a:srgbClr val="565F6C"/>
                </a:solidFill>
                <a:latin typeface="Arial"/>
                <a:cs typeface="Arial"/>
              </a:rPr>
              <a:t>ГОДАХ </a:t>
            </a:r>
            <a:r>
              <a:rPr sz="2150" b="1" spc="5" dirty="0">
                <a:solidFill>
                  <a:srgbClr val="565F6C"/>
                </a:solidFill>
                <a:latin typeface="Arial"/>
                <a:cs typeface="Arial"/>
              </a:rPr>
              <a:t>НА</a:t>
            </a:r>
            <a:r>
              <a:rPr sz="2150" b="1" spc="229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2150" b="1" spc="5" dirty="0">
                <a:solidFill>
                  <a:srgbClr val="565F6C"/>
                </a:solidFill>
                <a:latin typeface="Arial"/>
                <a:cs typeface="Arial"/>
              </a:rPr>
              <a:t>МУНИЦИПАЛЬНУЮ</a:t>
            </a:r>
            <a:endParaRPr sz="215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14905" y="1460784"/>
            <a:ext cx="5790565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 b="1" spc="-20">
                <a:solidFill>
                  <a:srgbClr val="565F6C"/>
                </a:solidFill>
                <a:latin typeface="Arial"/>
                <a:cs typeface="Arial"/>
              </a:rPr>
              <a:t>ПРОГРАММУ </a:t>
            </a:r>
            <a:r>
              <a:rPr sz="2700" b="1" smtClean="0">
                <a:solidFill>
                  <a:srgbClr val="565F6C"/>
                </a:solidFill>
                <a:latin typeface="Arial"/>
                <a:cs typeface="Arial"/>
              </a:rPr>
              <a:t>«</a:t>
            </a:r>
            <a:r>
              <a:rPr sz="2700" b="1" dirty="0">
                <a:solidFill>
                  <a:srgbClr val="565F6C"/>
                </a:solidFill>
                <a:latin typeface="Arial"/>
                <a:cs typeface="Arial"/>
              </a:rPr>
              <a:t>Э</a:t>
            </a:r>
            <a:r>
              <a:rPr sz="2150" b="1" dirty="0">
                <a:solidFill>
                  <a:srgbClr val="565F6C"/>
                </a:solidFill>
                <a:latin typeface="Arial"/>
                <a:cs typeface="Arial"/>
              </a:rPr>
              <a:t>НЕРГОЭФФЕКТИВНОСТЬ </a:t>
            </a:r>
            <a:r>
              <a:rPr sz="2150" b="1" spc="5" dirty="0">
                <a:solidFill>
                  <a:srgbClr val="565F6C"/>
                </a:solidFill>
                <a:latin typeface="Arial"/>
                <a:cs typeface="Arial"/>
              </a:rPr>
              <a:t>И </a:t>
            </a:r>
            <a:r>
              <a:rPr sz="2150" b="1" spc="-20" dirty="0">
                <a:solidFill>
                  <a:srgbClr val="565F6C"/>
                </a:solidFill>
                <a:latin typeface="Arial"/>
                <a:cs typeface="Arial"/>
              </a:rPr>
              <a:t>РАЗВИТИЕ  </a:t>
            </a:r>
            <a:r>
              <a:rPr sz="2150" b="1" dirty="0">
                <a:solidFill>
                  <a:srgbClr val="565F6C"/>
                </a:solidFill>
                <a:latin typeface="Arial"/>
                <a:cs typeface="Arial"/>
              </a:rPr>
              <a:t>ЭНЕРГЕТИКИ</a:t>
            </a:r>
            <a:r>
              <a:rPr sz="2700" b="1" dirty="0">
                <a:solidFill>
                  <a:srgbClr val="565F6C"/>
                </a:solidFill>
                <a:latin typeface="Arial"/>
                <a:cs typeface="Arial"/>
              </a:rPr>
              <a:t>»</a:t>
            </a:r>
            <a:endParaRPr sz="270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500166" y="2500306"/>
          <a:ext cx="6552818" cy="38164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63993"/>
                <a:gridCol w="947152"/>
                <a:gridCol w="947152"/>
                <a:gridCol w="947260"/>
                <a:gridCol w="947261"/>
              </a:tblGrid>
              <a:tr h="513714">
                <a:tc>
                  <a:txBody>
                    <a:bodyPr/>
                    <a:lstStyle/>
                    <a:p>
                      <a:pPr marL="465455">
                        <a:lnSpc>
                          <a:spcPts val="1590"/>
                        </a:lnSpc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Наименование</a:t>
                      </a:r>
                      <a:r>
                        <a:rPr sz="14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подпрограммы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2014 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2015</a:t>
                      </a:r>
                      <a:r>
                        <a:rPr sz="14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2016</a:t>
                      </a:r>
                      <a:r>
                        <a:rPr sz="14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2017</a:t>
                      </a:r>
                      <a:r>
                        <a:rPr sz="14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607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85"/>
                        </a:spcBef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60882"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  <a:spcBef>
                          <a:spcPts val="885"/>
                        </a:spcBef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34,2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15,7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718"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1400" i="1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400" i="1" spc="-20" dirty="0">
                          <a:latin typeface="Times New Roman"/>
                          <a:cs typeface="Times New Roman"/>
                        </a:rPr>
                        <a:t>том</a:t>
                      </a:r>
                      <a:r>
                        <a:rPr sz="1400" i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i="1" spc="5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3354">
                <a:tc>
                  <a:txBody>
                    <a:bodyPr/>
                    <a:lstStyle/>
                    <a:p>
                      <a:pPr marL="59690">
                        <a:lnSpc>
                          <a:spcPts val="159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Реализация</a:t>
                      </a:r>
                      <a:r>
                        <a:rPr sz="1400" spc="-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15" dirty="0">
                          <a:latin typeface="Times New Roman"/>
                          <a:cs typeface="Times New Roman"/>
                        </a:rPr>
                        <a:t>комплекса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59690" marR="73025">
                        <a:lnSpc>
                          <a:spcPct val="100000"/>
                        </a:lnSpc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энергоресурссберегающих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мероприятий  в учреждениях социальной </a:t>
                      </a:r>
                      <a:r>
                        <a:rPr sz="1400" spc="5" dirty="0">
                          <a:latin typeface="Times New Roman"/>
                          <a:cs typeface="Times New Roman"/>
                        </a:rPr>
                        <a:t>сферы 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муниципального</a:t>
                      </a:r>
                      <a:r>
                        <a:rPr sz="1400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образования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34,2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15,7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7143768" y="2214554"/>
            <a:ext cx="86614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5" dirty="0">
                <a:solidFill>
                  <a:srgbClr val="565F6C"/>
                </a:solidFill>
                <a:latin typeface="Arial"/>
                <a:cs typeface="Arial"/>
              </a:rPr>
              <a:t>ТЫС</a:t>
            </a:r>
            <a:r>
              <a:rPr sz="1200" spc="5" dirty="0">
                <a:solidFill>
                  <a:srgbClr val="565F6C"/>
                </a:solidFill>
                <a:latin typeface="Arial"/>
                <a:cs typeface="Arial"/>
              </a:rPr>
              <a:t>.</a:t>
            </a:r>
            <a:r>
              <a:rPr sz="1200" spc="-95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950" dirty="0">
                <a:solidFill>
                  <a:srgbClr val="565F6C"/>
                </a:solidFill>
                <a:latin typeface="Arial"/>
                <a:cs typeface="Arial"/>
              </a:rPr>
              <a:t>РУБЛЕЙ</a:t>
            </a:r>
            <a:endParaRPr sz="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90" name="Group 3"/>
          <p:cNvGrpSpPr>
            <a:grpSpLocks noGrp="1"/>
          </p:cNvGrpSpPr>
          <p:nvPr>
            <p:ph type="title"/>
          </p:nvPr>
        </p:nvGrpSpPr>
        <p:grpSpPr bwMode="auto">
          <a:xfrm>
            <a:off x="500063" y="500063"/>
            <a:ext cx="8229600" cy="1066800"/>
            <a:chOff x="68" y="0"/>
            <a:chExt cx="5691" cy="529"/>
          </a:xfrm>
        </p:grpSpPr>
        <p:pic>
          <p:nvPicPr>
            <p:cNvPr id="89092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8" y="0"/>
              <a:ext cx="5691" cy="529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</p:spPr>
        </p:pic>
        <p:sp>
          <p:nvSpPr>
            <p:cNvPr id="89093" name="Rectangle 5"/>
            <p:cNvSpPr>
              <a:spLocks noChangeArrowheads="1"/>
            </p:cNvSpPr>
            <p:nvPr/>
          </p:nvSpPr>
          <p:spPr bwMode="auto">
            <a:xfrm>
              <a:off x="132" y="44"/>
              <a:ext cx="5568" cy="409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  <a:tab pos="8686800" algn="l"/>
                </a:tabLst>
              </a:pPr>
              <a:r>
                <a:rPr lang="en-US" sz="2400">
                  <a:solidFill>
                    <a:srgbClr val="000000"/>
                  </a:solidFill>
                  <a:latin typeface="Constantia" pitchFamily="18" charset="0"/>
                </a:rPr>
                <a:t>Основные понятия</a:t>
              </a:r>
            </a:p>
          </p:txBody>
        </p:sp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38" y="1500188"/>
            <a:ext cx="7929562" cy="5027612"/>
          </a:xfrm>
        </p:spPr>
        <p:txBody>
          <a:bodyPr/>
          <a:lstStyle/>
          <a:p>
            <a:pPr marL="546100" indent="-409575" algn="just" hangingPunct="1">
              <a:lnSpc>
                <a:spcPct val="90000"/>
              </a:lnSpc>
              <a:spcBef>
                <a:spcPts val="563"/>
              </a:spcBef>
              <a:buSzPct val="65000"/>
              <a:buFont typeface="Wingdings 2" pitchFamily="18" charset="2"/>
              <a:buChar char="¨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</a:rPr>
              <a:t>Бюджет</a:t>
            </a:r>
            <a:r>
              <a:rPr lang="ru-RU" sz="1600" dirty="0" smtClean="0">
                <a:solidFill>
                  <a:srgbClr val="FF9900"/>
                </a:solidFill>
                <a:latin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</a:rPr>
              <a:t>– 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</a:rPr>
              <a:t>план доходов и расходов для  обеспечения задач и   функций государства.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</a:rPr>
              <a:t>  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</a:rPr>
              <a:t>        </a:t>
            </a:r>
          </a:p>
          <a:p>
            <a:pPr marL="546100" indent="-409575" algn="just" hangingPunct="1">
              <a:lnSpc>
                <a:spcPct val="90000"/>
              </a:lnSpc>
              <a:spcBef>
                <a:spcPts val="563"/>
              </a:spcBef>
              <a:buSzPct val="65000"/>
              <a:buFont typeface="Wingdings 2" pitchFamily="18" charset="2"/>
              <a:buChar char="¨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ru-RU" sz="1600" b="1" dirty="0" smtClean="0">
                <a:solidFill>
                  <a:srgbClr val="FF3300"/>
                </a:solidFill>
                <a:latin typeface="Times New Roman" pitchFamily="18" charset="0"/>
              </a:rPr>
              <a:t>Доходы бюджета –</a:t>
            </a:r>
            <a:r>
              <a:rPr lang="ru-RU" sz="1600" dirty="0" smtClean="0">
                <a:solidFill>
                  <a:srgbClr val="990033"/>
                </a:solidFill>
                <a:latin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денежные средства, поступающие в безвозмездном и безвозвратном порядке в соответствии с действующей классификацией и существующим законодательством</a:t>
            </a:r>
          </a:p>
          <a:p>
            <a:pPr marL="546100" indent="-409575" algn="just" hangingPunct="1">
              <a:lnSpc>
                <a:spcPct val="90000"/>
              </a:lnSpc>
              <a:spcBef>
                <a:spcPts val="563"/>
              </a:spcBef>
              <a:buSzPct val="65000"/>
              <a:buFont typeface="Wingdings 2" pitchFamily="18" charset="2"/>
              <a:buChar char="¨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ru-RU" sz="1600" b="1" dirty="0" smtClean="0">
                <a:solidFill>
                  <a:srgbClr val="FF3300"/>
                </a:solidFill>
                <a:latin typeface="Times New Roman" pitchFamily="18" charset="0"/>
              </a:rPr>
              <a:t>Расходы бюджета –</a:t>
            </a:r>
            <a:r>
              <a:rPr lang="ru-RU" sz="1600" dirty="0" smtClean="0">
                <a:solidFill>
                  <a:srgbClr val="990033"/>
                </a:solidFill>
                <a:latin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это денежные средства, направленные на финансовое обеспечение задач и функций государственного и местного самоуправления</a:t>
            </a:r>
            <a:endParaRPr lang="ru-RU" sz="16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546100" indent="-409575" algn="just" hangingPunct="1">
              <a:lnSpc>
                <a:spcPct val="90000"/>
              </a:lnSpc>
              <a:spcBef>
                <a:spcPts val="563"/>
              </a:spcBef>
              <a:buSzPct val="65000"/>
              <a:buFont typeface="Wingdings 2" pitchFamily="18" charset="2"/>
              <a:buChar char="¨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ru-RU" sz="1600" b="1" dirty="0" smtClean="0">
                <a:solidFill>
                  <a:srgbClr val="FF3300"/>
                </a:solidFill>
                <a:latin typeface="Times New Roman" pitchFamily="18" charset="0"/>
              </a:rPr>
              <a:t>«Программный бюджет»</a:t>
            </a:r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</a:rPr>
              <a:t> -</a:t>
            </a:r>
            <a:r>
              <a:rPr lang="ru-RU" sz="1600" dirty="0" smtClean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</a:rPr>
              <a:t>бюджет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</a:rPr>
              <a:t>, сформированный в соответствии с утвержденными государственными  и муниципальными программами.</a:t>
            </a:r>
          </a:p>
          <a:p>
            <a:pPr marL="546100" indent="-409575" algn="just" hangingPunct="1">
              <a:lnSpc>
                <a:spcPct val="90000"/>
              </a:lnSpc>
              <a:spcBef>
                <a:spcPts val="563"/>
              </a:spcBef>
              <a:buSzPct val="65000"/>
              <a:buFont typeface="Wingdings 2" pitchFamily="18" charset="2"/>
              <a:buChar char="¨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endParaRPr lang="ru-RU" sz="16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546100" indent="-409575" algn="just" hangingPunct="1">
              <a:lnSpc>
                <a:spcPct val="90000"/>
              </a:lnSpc>
              <a:spcBef>
                <a:spcPts val="563"/>
              </a:spcBef>
              <a:buSzPct val="65000"/>
              <a:buFont typeface="Wingdings 2" pitchFamily="18" charset="2"/>
              <a:buChar char="¨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ru-RU" sz="1600" b="1" dirty="0" smtClean="0">
                <a:solidFill>
                  <a:srgbClr val="FF3300"/>
                </a:solidFill>
                <a:latin typeface="Times New Roman" pitchFamily="18" charset="0"/>
              </a:rPr>
              <a:t>Дефицит бюджета</a:t>
            </a:r>
            <a:r>
              <a:rPr lang="ru-RU" sz="1600" dirty="0" smtClean="0">
                <a:solidFill>
                  <a:srgbClr val="FF3300"/>
                </a:solidFill>
                <a:latin typeface="Times New Roman" pitchFamily="18" charset="0"/>
              </a:rPr>
              <a:t> -</a:t>
            </a:r>
            <a:r>
              <a:rPr lang="ru-RU" sz="1600" dirty="0" smtClean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</a:rPr>
              <a:t>расходная часть бюджета превышает доходную.</a:t>
            </a:r>
          </a:p>
          <a:p>
            <a:pPr marL="546100" indent="-409575" algn="just" hangingPunct="1">
              <a:lnSpc>
                <a:spcPct val="90000"/>
              </a:lnSpc>
              <a:spcBef>
                <a:spcPts val="563"/>
              </a:spcBef>
              <a:buSzPct val="65000"/>
              <a:buFont typeface="Wingdings 2" pitchFamily="18" charset="2"/>
              <a:buChar char="¨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endParaRPr lang="ru-RU" sz="16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546100" indent="-409575" algn="just" hangingPunct="1">
              <a:lnSpc>
                <a:spcPct val="90000"/>
              </a:lnSpc>
              <a:spcBef>
                <a:spcPts val="563"/>
              </a:spcBef>
              <a:buSzPct val="65000"/>
              <a:buFont typeface="Wingdings 2" pitchFamily="18" charset="2"/>
              <a:buChar char="¨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ru-RU" sz="1600" b="1" dirty="0" err="1" smtClean="0">
                <a:solidFill>
                  <a:srgbClr val="FF3300"/>
                </a:solidFill>
                <a:latin typeface="Times New Roman" pitchFamily="18" charset="0"/>
              </a:rPr>
              <a:t>Профицит</a:t>
            </a:r>
            <a:r>
              <a:rPr lang="ru-RU" sz="1600" b="1" dirty="0" smtClean="0">
                <a:solidFill>
                  <a:srgbClr val="FF3300"/>
                </a:solidFill>
                <a:latin typeface="Times New Roman" pitchFamily="18" charset="0"/>
              </a:rPr>
              <a:t> бюджета -</a:t>
            </a:r>
            <a:r>
              <a:rPr lang="ru-RU" sz="1600" dirty="0" smtClean="0">
                <a:solidFill>
                  <a:srgbClr val="993300"/>
                </a:solidFill>
                <a:latin typeface="Times New Roman" pitchFamily="18" charset="0"/>
              </a:rPr>
              <a:t>  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</a:rPr>
              <a:t>положительный остаток бюджета 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</a:rPr>
              <a:t>(доходная часть бюджета превышает расходную).</a:t>
            </a:r>
          </a:p>
          <a:p>
            <a:pPr marL="546100" indent="-409575" algn="just" hangingPunct="1">
              <a:lnSpc>
                <a:spcPct val="90000"/>
              </a:lnSpc>
              <a:spcBef>
                <a:spcPts val="563"/>
              </a:spcBef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endParaRPr lang="ru-RU" sz="16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546100" indent="-409575" algn="just" hangingPunct="1">
              <a:lnSpc>
                <a:spcPct val="90000"/>
              </a:lnSpc>
              <a:spcBef>
                <a:spcPts val="563"/>
              </a:spcBef>
              <a:buSzPct val="65000"/>
              <a:buFont typeface="Wingdings 2" pitchFamily="18" charset="2"/>
              <a:buChar char="¨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ru-RU" sz="1600" b="1" dirty="0" smtClean="0">
                <a:solidFill>
                  <a:srgbClr val="FF3300"/>
                </a:solidFill>
                <a:latin typeface="Times New Roman" pitchFamily="18" charset="0"/>
              </a:rPr>
              <a:t>Межбюджетные трансферты –</a:t>
            </a:r>
            <a:r>
              <a:rPr lang="ru-RU" sz="1600" dirty="0" smtClean="0">
                <a:solidFill>
                  <a:srgbClr val="990033"/>
                </a:solidFill>
                <a:latin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средства одного бюджета бюджетной системы РФ, перечисляемые другому бюджету бюджетной системы РФ</a:t>
            </a:r>
          </a:p>
          <a:p>
            <a:pPr marL="546100" indent="-409575" algn="just" hangingPunct="1">
              <a:lnSpc>
                <a:spcPct val="90000"/>
              </a:lnSpc>
              <a:spcBef>
                <a:spcPts val="563"/>
              </a:spcBef>
              <a:buSzPct val="65000"/>
              <a:buFont typeface="Wingdings 2" pitchFamily="18" charset="2"/>
              <a:buChar char="¨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546100" indent="-409575" algn="just" hangingPunct="1">
              <a:lnSpc>
                <a:spcPct val="90000"/>
              </a:lnSpc>
              <a:spcBef>
                <a:spcPts val="563"/>
              </a:spcBef>
              <a:buSzPct val="65000"/>
              <a:buFont typeface="Wingdings 2" pitchFamily="18" charset="2"/>
              <a:buChar char="¨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546100" indent="-409575" algn="just" hangingPunct="1">
              <a:lnSpc>
                <a:spcPct val="90000"/>
              </a:lnSpc>
              <a:spcBef>
                <a:spcPts val="563"/>
              </a:spcBef>
              <a:buSzPct val="65000"/>
              <a:buFont typeface="Wingdings 2" pitchFamily="18" charset="2"/>
              <a:buChar char="¨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endParaRPr lang="ru-RU" sz="16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57200" y="357166"/>
            <a:ext cx="8229600" cy="1734321"/>
          </a:xfrm>
          <a:prstGeom prst="rect">
            <a:avLst/>
          </a:prstGeom>
        </p:spPr>
        <p:txBody>
          <a:bodyPr vert="horz" wrap="square" lIns="0" tIns="345948" rIns="0" bIns="0" rtlCol="0">
            <a:spAutoFit/>
          </a:bodyPr>
          <a:lstStyle/>
          <a:p>
            <a:pPr marL="635" algn="ctr">
              <a:lnSpc>
                <a:spcPct val="100000"/>
              </a:lnSpc>
            </a:pP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М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УНИЦИПАЛЬНАЯ</a:t>
            </a:r>
            <a:r>
              <a:rPr sz="2400" b="1" spc="17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30" dirty="0">
                <a:solidFill>
                  <a:srgbClr val="FF0000"/>
                </a:solidFill>
                <a:latin typeface="Arial"/>
                <a:cs typeface="Arial"/>
              </a:rPr>
              <a:t>ПРОГРАММА</a:t>
            </a:r>
            <a:endParaRPr sz="2400">
              <a:latin typeface="Arial"/>
              <a:cs typeface="Arial"/>
            </a:endParaRPr>
          </a:p>
          <a:p>
            <a:pPr marL="12700" marR="5080" indent="1270" algn="ctr">
              <a:lnSpc>
                <a:spcPct val="100000"/>
              </a:lnSpc>
            </a:pPr>
            <a:r>
              <a:rPr sz="3000" b="1" spc="-25" dirty="0">
                <a:solidFill>
                  <a:srgbClr val="FF0000"/>
                </a:solidFill>
                <a:latin typeface="Arial"/>
                <a:cs typeface="Arial"/>
              </a:rPr>
              <a:t>«З</a:t>
            </a:r>
            <a:r>
              <a:rPr sz="2400" b="1" spc="-25" dirty="0">
                <a:solidFill>
                  <a:srgbClr val="FF0000"/>
                </a:solidFill>
                <a:latin typeface="Arial"/>
                <a:cs typeface="Arial"/>
              </a:rPr>
              <a:t>АЩИТА </a:t>
            </a:r>
            <a:r>
              <a:rPr sz="2400" b="1" spc="-10" dirty="0">
                <a:solidFill>
                  <a:srgbClr val="FF0000"/>
                </a:solidFill>
                <a:latin typeface="Arial"/>
                <a:cs typeface="Arial"/>
              </a:rPr>
              <a:t>НАСЕЛЕНИЯ </a:t>
            </a:r>
            <a:r>
              <a:rPr sz="2400" b="1" dirty="0">
                <a:solidFill>
                  <a:srgbClr val="FF0000"/>
                </a:solidFill>
                <a:latin typeface="Arial"/>
                <a:cs typeface="Arial"/>
              </a:rPr>
              <a:t>И </a:t>
            </a:r>
            <a:r>
              <a:rPr sz="2400" b="1" spc="-10" dirty="0">
                <a:solidFill>
                  <a:srgbClr val="FF0000"/>
                </a:solidFill>
                <a:latin typeface="Arial"/>
                <a:cs typeface="Arial"/>
              </a:rPr>
              <a:t>ТЕРРИТОРИЙ </a:t>
            </a:r>
            <a:r>
              <a:rPr sz="2400" b="1" dirty="0">
                <a:solidFill>
                  <a:srgbClr val="FF0000"/>
                </a:solidFill>
                <a:latin typeface="Arial"/>
                <a:cs typeface="Arial"/>
              </a:rPr>
              <a:t>ОТ  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ЧРЕЗВЫЧАЙНЫХ </a:t>
            </a:r>
            <a:r>
              <a:rPr sz="2400" b="1" spc="-25" dirty="0">
                <a:solidFill>
                  <a:srgbClr val="FF0000"/>
                </a:solidFill>
                <a:latin typeface="Arial"/>
                <a:cs typeface="Arial"/>
              </a:rPr>
              <a:t>СИТУАЦИЙ</a:t>
            </a:r>
            <a:r>
              <a:rPr sz="3000" b="1" spc="-25" dirty="0">
                <a:solidFill>
                  <a:srgbClr val="FF0000"/>
                </a:solidFill>
                <a:latin typeface="Arial"/>
                <a:cs typeface="Arial"/>
              </a:rPr>
              <a:t>,</a:t>
            </a:r>
            <a:r>
              <a:rPr sz="3000" b="1" spc="22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ОБЕСПЕЧЕНИЕ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70789" y="2143115"/>
            <a:ext cx="8803640" cy="8438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ПОЖАРНОЙ </a:t>
            </a:r>
            <a:r>
              <a:rPr sz="2400" b="1" spc="-15" dirty="0">
                <a:solidFill>
                  <a:srgbClr val="FF0000"/>
                </a:solidFill>
                <a:latin typeface="Arial"/>
                <a:cs typeface="Arial"/>
              </a:rPr>
              <a:t>БЕЗОПАСНОСТИ </a:t>
            </a:r>
            <a:r>
              <a:rPr sz="2400" b="1" dirty="0">
                <a:solidFill>
                  <a:srgbClr val="FF0000"/>
                </a:solidFill>
                <a:latin typeface="Arial"/>
                <a:cs typeface="Arial"/>
              </a:rPr>
              <a:t>И </a:t>
            </a:r>
            <a:r>
              <a:rPr sz="2400" b="1" spc="-15" dirty="0">
                <a:solidFill>
                  <a:srgbClr val="FF0000"/>
                </a:solidFill>
                <a:latin typeface="Arial"/>
                <a:cs typeface="Arial"/>
              </a:rPr>
              <a:t>БЕЗОПАСНОСТИ </a:t>
            </a:r>
            <a:r>
              <a:rPr sz="2400" b="1" spc="2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FF0000"/>
                </a:solidFill>
                <a:latin typeface="Arial"/>
                <a:cs typeface="Arial"/>
              </a:rPr>
              <a:t>ЛЮДЕЙ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НА </a:t>
            </a:r>
            <a:r>
              <a:rPr sz="2400" b="1" spc="-20" dirty="0">
                <a:solidFill>
                  <a:srgbClr val="FF0000"/>
                </a:solidFill>
                <a:latin typeface="Arial"/>
                <a:cs typeface="Arial"/>
              </a:rPr>
              <a:t>ВОДНЫХ</a:t>
            </a:r>
            <a:r>
              <a:rPr sz="2400" b="1" spc="30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25" dirty="0">
                <a:solidFill>
                  <a:srgbClr val="FF0000"/>
                </a:solidFill>
                <a:latin typeface="Arial"/>
                <a:cs typeface="Arial"/>
              </a:rPr>
              <a:t>ОБЪЕКТАХ</a:t>
            </a:r>
            <a:r>
              <a:rPr sz="3000" b="1" spc="-25" dirty="0">
                <a:solidFill>
                  <a:srgbClr val="FF0000"/>
                </a:solidFill>
                <a:latin typeface="Arial"/>
                <a:cs typeface="Arial"/>
              </a:rPr>
              <a:t>»</a:t>
            </a:r>
            <a:endParaRPr sz="30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602860" y="2891916"/>
            <a:ext cx="3623945" cy="3668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655" marR="5080" indent="-21590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минимизация  </a:t>
            </a:r>
            <a:r>
              <a:rPr sz="2400" spc="-5" dirty="0">
                <a:latin typeface="Arial"/>
                <a:cs typeface="Arial"/>
              </a:rPr>
              <a:t>социального </a:t>
            </a:r>
            <a:r>
              <a:rPr sz="2400" dirty="0">
                <a:latin typeface="Arial"/>
                <a:cs typeface="Arial"/>
              </a:rPr>
              <a:t>и  </a:t>
            </a:r>
            <a:r>
              <a:rPr sz="2400" spc="-5" dirty="0">
                <a:latin typeface="Arial"/>
                <a:cs typeface="Arial"/>
              </a:rPr>
              <a:t>экономического </a:t>
            </a:r>
            <a:r>
              <a:rPr sz="2400" spc="-15" dirty="0">
                <a:latin typeface="Arial"/>
                <a:cs typeface="Arial"/>
              </a:rPr>
              <a:t>ущерба,  </a:t>
            </a:r>
            <a:r>
              <a:rPr sz="2400" spc="-10" dirty="0">
                <a:latin typeface="Arial"/>
                <a:cs typeface="Arial"/>
              </a:rPr>
              <a:t>наносимого населению,  </a:t>
            </a:r>
            <a:r>
              <a:rPr sz="2400" spc="5" dirty="0">
                <a:latin typeface="Arial"/>
                <a:cs typeface="Arial"/>
              </a:rPr>
              <a:t>экономике </a:t>
            </a:r>
            <a:r>
              <a:rPr sz="2400" dirty="0">
                <a:latin typeface="Arial"/>
                <a:cs typeface="Arial"/>
              </a:rPr>
              <a:t>и </a:t>
            </a:r>
            <a:r>
              <a:rPr sz="2400" spc="-10" dirty="0">
                <a:latin typeface="Arial"/>
                <a:cs typeface="Arial"/>
              </a:rPr>
              <a:t>природной  среде, </a:t>
            </a:r>
            <a:r>
              <a:rPr sz="2400" spc="-35" dirty="0">
                <a:latin typeface="Arial"/>
                <a:cs typeface="Arial"/>
              </a:rPr>
              <a:t>от </a:t>
            </a:r>
            <a:r>
              <a:rPr sz="2400" spc="-10" dirty="0">
                <a:latin typeface="Arial"/>
                <a:cs typeface="Arial"/>
              </a:rPr>
              <a:t>чрезвычайных  </a:t>
            </a:r>
            <a:r>
              <a:rPr sz="2400" dirty="0">
                <a:latin typeface="Arial"/>
                <a:cs typeface="Arial"/>
              </a:rPr>
              <a:t>ситуаций </a:t>
            </a:r>
            <a:r>
              <a:rPr sz="2400" spc="-15" dirty="0">
                <a:latin typeface="Arial"/>
                <a:cs typeface="Arial"/>
              </a:rPr>
              <a:t>природного </a:t>
            </a:r>
            <a:r>
              <a:rPr sz="2400" dirty="0">
                <a:latin typeface="Arial"/>
                <a:cs typeface="Arial"/>
              </a:rPr>
              <a:t>и  </a:t>
            </a:r>
            <a:r>
              <a:rPr sz="2400" spc="-20" dirty="0">
                <a:latin typeface="Arial"/>
                <a:cs typeface="Arial"/>
              </a:rPr>
              <a:t>техногенного </a:t>
            </a:r>
            <a:r>
              <a:rPr sz="2400" spc="-5" dirty="0">
                <a:latin typeface="Arial"/>
                <a:cs typeface="Arial"/>
              </a:rPr>
              <a:t>характера,  </a:t>
            </a:r>
            <a:r>
              <a:rPr sz="2400" spc="-10" dirty="0">
                <a:latin typeface="Arial"/>
                <a:cs typeface="Arial"/>
              </a:rPr>
              <a:t>пожаров </a:t>
            </a:r>
            <a:r>
              <a:rPr sz="2400" dirty="0">
                <a:latin typeface="Arial"/>
                <a:cs typeface="Arial"/>
              </a:rPr>
              <a:t>и</a:t>
            </a:r>
            <a:r>
              <a:rPr sz="2400" spc="-3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происшествий  на </a:t>
            </a:r>
            <a:r>
              <a:rPr sz="2400" spc="-15" dirty="0">
                <a:latin typeface="Arial"/>
                <a:cs typeface="Arial"/>
              </a:rPr>
              <a:t>водных</a:t>
            </a:r>
            <a:r>
              <a:rPr sz="2400" spc="-100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объектах</a:t>
            </a:r>
            <a:endParaRPr sz="24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39546" y="4869179"/>
            <a:ext cx="2651760" cy="19888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78739" y="2821178"/>
            <a:ext cx="3726815" cy="1931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5" dirty="0">
                <a:latin typeface="Arial"/>
                <a:cs typeface="Arial"/>
              </a:rPr>
              <a:t>Целью </a:t>
            </a:r>
            <a:r>
              <a:rPr sz="1800" spc="-5" dirty="0">
                <a:latin typeface="Arial"/>
                <a:cs typeface="Arial"/>
              </a:rPr>
              <a:t>муниципальной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программы</a:t>
            </a:r>
            <a:endParaRPr sz="1800">
              <a:latin typeface="Arial"/>
              <a:cs typeface="Arial"/>
            </a:endParaRPr>
          </a:p>
          <a:p>
            <a:pPr marL="12700" marR="106045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«Защита </a:t>
            </a:r>
            <a:r>
              <a:rPr sz="1800" spc="-10" dirty="0">
                <a:latin typeface="Arial"/>
                <a:cs typeface="Arial"/>
              </a:rPr>
              <a:t>населения </a:t>
            </a:r>
            <a:r>
              <a:rPr sz="1800" dirty="0">
                <a:latin typeface="Arial"/>
                <a:cs typeface="Arial"/>
              </a:rPr>
              <a:t>и</a:t>
            </a:r>
            <a:r>
              <a:rPr sz="1800" spc="-3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территорий  </a:t>
            </a:r>
            <a:r>
              <a:rPr sz="1800" spc="-25" dirty="0">
                <a:latin typeface="Arial"/>
                <a:cs typeface="Arial"/>
              </a:rPr>
              <a:t>от </a:t>
            </a:r>
            <a:r>
              <a:rPr sz="1800" spc="-5" dirty="0">
                <a:latin typeface="Arial"/>
                <a:cs typeface="Arial"/>
              </a:rPr>
              <a:t>чрезвычайных ситуаций,  </a:t>
            </a:r>
            <a:r>
              <a:rPr sz="1800" spc="-15" dirty="0">
                <a:latin typeface="Arial"/>
                <a:cs typeface="Arial"/>
              </a:rPr>
              <a:t>обеспечение </a:t>
            </a:r>
            <a:r>
              <a:rPr sz="1800" spc="-10" dirty="0">
                <a:latin typeface="Arial"/>
                <a:cs typeface="Arial"/>
              </a:rPr>
              <a:t>пожарной  безопасности </a:t>
            </a:r>
            <a:r>
              <a:rPr sz="1800" dirty="0">
                <a:latin typeface="Arial"/>
                <a:cs typeface="Arial"/>
              </a:rPr>
              <a:t>и </a:t>
            </a:r>
            <a:r>
              <a:rPr sz="1800" spc="-10" dirty="0">
                <a:latin typeface="Arial"/>
                <a:cs typeface="Arial"/>
              </a:rPr>
              <a:t>безопасности  людей </a:t>
            </a:r>
            <a:r>
              <a:rPr sz="1800" spc="-5" dirty="0">
                <a:latin typeface="Arial"/>
                <a:cs typeface="Arial"/>
              </a:rPr>
              <a:t>на </a:t>
            </a:r>
            <a:r>
              <a:rPr sz="1800" spc="-15" dirty="0">
                <a:latin typeface="Arial"/>
                <a:cs typeface="Arial"/>
              </a:rPr>
              <a:t>водных </a:t>
            </a:r>
            <a:r>
              <a:rPr sz="1800" spc="-10" dirty="0">
                <a:latin typeface="Arial"/>
                <a:cs typeface="Arial"/>
              </a:rPr>
              <a:t>объектах»  </a:t>
            </a:r>
            <a:r>
              <a:rPr sz="1800" spc="-20" dirty="0">
                <a:latin typeface="Arial"/>
                <a:cs typeface="Arial"/>
              </a:rPr>
              <a:t>является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20801" rIns="0" bIns="0" rtlCol="0">
            <a:spAutoFit/>
          </a:bodyPr>
          <a:lstStyle/>
          <a:p>
            <a:pPr marL="3018790">
              <a:lnSpc>
                <a:spcPct val="100000"/>
              </a:lnSpc>
            </a:pPr>
            <a:r>
              <a:rPr sz="3000" u="heavy" spc="-74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3000" u="heavy" dirty="0">
                <a:solidFill>
                  <a:srgbClr val="006FC0"/>
                </a:solidFill>
              </a:rPr>
              <a:t>З</a:t>
            </a:r>
            <a:r>
              <a:rPr sz="2400" u="heavy" spc="75" dirty="0">
                <a:solidFill>
                  <a:srgbClr val="006FC0"/>
                </a:solidFill>
              </a:rPr>
              <a:t>А</a:t>
            </a:r>
            <a:r>
              <a:rPr sz="2400" u="heavy" spc="-5" dirty="0">
                <a:solidFill>
                  <a:srgbClr val="006FC0"/>
                </a:solidFill>
              </a:rPr>
              <a:t>Д</a:t>
            </a:r>
            <a:r>
              <a:rPr sz="2400" u="heavy" spc="-204" dirty="0">
                <a:solidFill>
                  <a:srgbClr val="006FC0"/>
                </a:solidFill>
              </a:rPr>
              <a:t>А</a:t>
            </a:r>
            <a:r>
              <a:rPr sz="2400" u="heavy" dirty="0">
                <a:solidFill>
                  <a:srgbClr val="006FC0"/>
                </a:solidFill>
              </a:rPr>
              <a:t>Ч</a:t>
            </a:r>
            <a:r>
              <a:rPr sz="2400" u="heavy" spc="-5" dirty="0">
                <a:solidFill>
                  <a:srgbClr val="006FC0"/>
                </a:solidFill>
              </a:rPr>
              <a:t>И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5940" y="2675890"/>
            <a:ext cx="3564890" cy="330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6385" marR="5080" indent="-274320">
              <a:lnSpc>
                <a:spcPct val="90000"/>
              </a:lnSpc>
            </a:pPr>
            <a:r>
              <a:rPr lang="ru-RU" sz="2400" spc="-15" dirty="0" smtClean="0">
                <a:solidFill>
                  <a:srgbClr val="85200F"/>
                </a:solidFill>
                <a:latin typeface="Arial"/>
                <a:cs typeface="Arial"/>
              </a:rPr>
              <a:t>   </a:t>
            </a:r>
            <a:r>
              <a:rPr sz="2400" spc="-15" smtClean="0">
                <a:solidFill>
                  <a:srgbClr val="85200F"/>
                </a:solidFill>
                <a:latin typeface="Arial"/>
                <a:cs typeface="Arial"/>
              </a:rPr>
              <a:t>обеспечение  </a:t>
            </a:r>
            <a:r>
              <a:rPr sz="2400" spc="-5" dirty="0">
                <a:solidFill>
                  <a:srgbClr val="85200F"/>
                </a:solidFill>
                <a:latin typeface="Arial"/>
                <a:cs typeface="Arial"/>
              </a:rPr>
              <a:t>эффективного  </a:t>
            </a:r>
            <a:r>
              <a:rPr sz="2400" spc="-10" dirty="0">
                <a:solidFill>
                  <a:srgbClr val="85200F"/>
                </a:solidFill>
                <a:latin typeface="Arial"/>
                <a:cs typeface="Arial"/>
              </a:rPr>
              <a:t>предупреждения </a:t>
            </a:r>
            <a:r>
              <a:rPr sz="2400" dirty="0">
                <a:solidFill>
                  <a:srgbClr val="85200F"/>
                </a:solidFill>
                <a:latin typeface="Arial"/>
                <a:cs typeface="Arial"/>
              </a:rPr>
              <a:t>и  ликвидации  </a:t>
            </a:r>
            <a:r>
              <a:rPr sz="2400" spc="-10" dirty="0">
                <a:solidFill>
                  <a:srgbClr val="85200F"/>
                </a:solidFill>
                <a:latin typeface="Arial"/>
                <a:cs typeface="Arial"/>
              </a:rPr>
              <a:t>чрезвычайных  </a:t>
            </a:r>
            <a:r>
              <a:rPr sz="2400" dirty="0">
                <a:solidFill>
                  <a:srgbClr val="85200F"/>
                </a:solidFill>
                <a:latin typeface="Arial"/>
                <a:cs typeface="Arial"/>
              </a:rPr>
              <a:t>ситуаций </a:t>
            </a:r>
            <a:r>
              <a:rPr sz="2400" spc="-15" dirty="0">
                <a:solidFill>
                  <a:srgbClr val="85200F"/>
                </a:solidFill>
                <a:latin typeface="Arial"/>
                <a:cs typeface="Arial"/>
              </a:rPr>
              <a:t>природного</a:t>
            </a:r>
            <a:r>
              <a:rPr sz="2400" spc="-85" dirty="0">
                <a:solidFill>
                  <a:srgbClr val="85200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85200F"/>
                </a:solidFill>
                <a:latin typeface="Arial"/>
                <a:cs typeface="Arial"/>
              </a:rPr>
              <a:t>и  </a:t>
            </a:r>
            <a:r>
              <a:rPr sz="2400" spc="-20" dirty="0">
                <a:solidFill>
                  <a:srgbClr val="85200F"/>
                </a:solidFill>
                <a:latin typeface="Arial"/>
                <a:cs typeface="Arial"/>
              </a:rPr>
              <a:t>техногенного  </a:t>
            </a:r>
            <a:r>
              <a:rPr sz="2400" spc="-10" dirty="0">
                <a:solidFill>
                  <a:srgbClr val="85200F"/>
                </a:solidFill>
                <a:latin typeface="Arial"/>
                <a:cs typeface="Arial"/>
              </a:rPr>
              <a:t>характера, пожаров </a:t>
            </a:r>
            <a:r>
              <a:rPr sz="2400" dirty="0">
                <a:solidFill>
                  <a:srgbClr val="85200F"/>
                </a:solidFill>
                <a:latin typeface="Arial"/>
                <a:cs typeface="Arial"/>
              </a:rPr>
              <a:t>и  </a:t>
            </a:r>
            <a:r>
              <a:rPr sz="2400" spc="-5" dirty="0">
                <a:solidFill>
                  <a:srgbClr val="85200F"/>
                </a:solidFill>
                <a:latin typeface="Arial"/>
                <a:cs typeface="Arial"/>
              </a:rPr>
              <a:t>происшествий </a:t>
            </a:r>
            <a:r>
              <a:rPr sz="2400" dirty="0">
                <a:solidFill>
                  <a:srgbClr val="85200F"/>
                </a:solidFill>
                <a:latin typeface="Arial"/>
                <a:cs typeface="Arial"/>
              </a:rPr>
              <a:t>на  </a:t>
            </a:r>
            <a:r>
              <a:rPr sz="2400" spc="-15" dirty="0">
                <a:solidFill>
                  <a:srgbClr val="85200F"/>
                </a:solidFill>
                <a:latin typeface="Arial"/>
                <a:cs typeface="Arial"/>
              </a:rPr>
              <a:t>водных</a:t>
            </a:r>
            <a:r>
              <a:rPr sz="2400" spc="-110" dirty="0">
                <a:solidFill>
                  <a:srgbClr val="85200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85200F"/>
                </a:solidFill>
                <a:latin typeface="Arial"/>
                <a:cs typeface="Arial"/>
              </a:rPr>
              <a:t>объектах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63592" y="2675890"/>
            <a:ext cx="3411854" cy="23145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7020" marR="5080" indent="-274320">
              <a:lnSpc>
                <a:spcPct val="90000"/>
              </a:lnSpc>
            </a:pPr>
            <a:r>
              <a:rPr lang="ru-RU" sz="2400" spc="-10" dirty="0" smtClean="0">
                <a:solidFill>
                  <a:srgbClr val="85200F"/>
                </a:solidFill>
                <a:latin typeface="Arial"/>
                <a:cs typeface="Arial"/>
              </a:rPr>
              <a:t>   </a:t>
            </a:r>
            <a:r>
              <a:rPr sz="2400" spc="-10" smtClean="0">
                <a:solidFill>
                  <a:srgbClr val="85200F"/>
                </a:solidFill>
                <a:latin typeface="Arial"/>
                <a:cs typeface="Arial"/>
              </a:rPr>
              <a:t>создание </a:t>
            </a:r>
            <a:r>
              <a:rPr sz="2400" dirty="0">
                <a:solidFill>
                  <a:srgbClr val="85200F"/>
                </a:solidFill>
                <a:latin typeface="Arial"/>
                <a:cs typeface="Arial"/>
              </a:rPr>
              <a:t>и  </a:t>
            </a:r>
            <a:r>
              <a:rPr sz="2400" spc="-15" dirty="0">
                <a:solidFill>
                  <a:srgbClr val="85200F"/>
                </a:solidFill>
                <a:latin typeface="Arial"/>
                <a:cs typeface="Arial"/>
              </a:rPr>
              <a:t>обеспечение  </a:t>
            </a:r>
            <a:r>
              <a:rPr sz="2400" spc="-5" dirty="0">
                <a:solidFill>
                  <a:srgbClr val="85200F"/>
                </a:solidFill>
                <a:latin typeface="Arial"/>
                <a:cs typeface="Arial"/>
              </a:rPr>
              <a:t>современной  </a:t>
            </a:r>
            <a:r>
              <a:rPr sz="2400" dirty="0">
                <a:solidFill>
                  <a:srgbClr val="85200F"/>
                </a:solidFill>
                <a:latin typeface="Arial"/>
                <a:cs typeface="Arial"/>
              </a:rPr>
              <a:t>эффективной  </a:t>
            </a:r>
            <a:r>
              <a:rPr sz="2400" spc="-5" dirty="0">
                <a:solidFill>
                  <a:srgbClr val="85200F"/>
                </a:solidFill>
                <a:latin typeface="Arial"/>
                <a:cs typeface="Arial"/>
              </a:rPr>
              <a:t>системы</a:t>
            </a:r>
            <a:r>
              <a:rPr sz="2400" spc="-60" dirty="0">
                <a:solidFill>
                  <a:srgbClr val="85200F"/>
                </a:solidFill>
                <a:latin typeface="Arial"/>
                <a:cs typeface="Arial"/>
              </a:rPr>
              <a:t> </a:t>
            </a:r>
            <a:r>
              <a:rPr sz="2400" spc="-15" dirty="0">
                <a:solidFill>
                  <a:srgbClr val="85200F"/>
                </a:solidFill>
                <a:latin typeface="Arial"/>
                <a:cs typeface="Arial"/>
              </a:rPr>
              <a:t>обеспечения  </a:t>
            </a:r>
            <a:r>
              <a:rPr sz="2400" spc="-10" dirty="0">
                <a:solidFill>
                  <a:srgbClr val="85200F"/>
                </a:solidFill>
                <a:latin typeface="Arial"/>
                <a:cs typeface="Arial"/>
              </a:rPr>
              <a:t>вызова </a:t>
            </a:r>
            <a:r>
              <a:rPr sz="2400" dirty="0">
                <a:solidFill>
                  <a:srgbClr val="85200F"/>
                </a:solidFill>
                <a:latin typeface="Arial"/>
                <a:cs typeface="Arial"/>
              </a:rPr>
              <a:t>экстренных  </a:t>
            </a:r>
            <a:r>
              <a:rPr sz="2400" spc="-10" dirty="0">
                <a:solidFill>
                  <a:srgbClr val="85200F"/>
                </a:solidFill>
                <a:latin typeface="Arial"/>
                <a:cs typeface="Arial"/>
              </a:rPr>
              <a:t>оперативных</a:t>
            </a:r>
            <a:r>
              <a:rPr sz="2400" spc="-35" dirty="0">
                <a:solidFill>
                  <a:srgbClr val="85200F"/>
                </a:solidFill>
                <a:latin typeface="Arial"/>
                <a:cs typeface="Arial"/>
              </a:rPr>
              <a:t> </a:t>
            </a:r>
            <a:r>
              <a:rPr sz="2400" spc="5" dirty="0">
                <a:solidFill>
                  <a:srgbClr val="85200F"/>
                </a:solidFill>
                <a:latin typeface="Arial"/>
                <a:cs typeface="Arial"/>
              </a:rPr>
              <a:t>служб</a:t>
            </a:r>
            <a:endParaRPr sz="24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651247" y="1437132"/>
            <a:ext cx="1426464" cy="1213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704969" y="1471167"/>
            <a:ext cx="1163320" cy="949960"/>
          </a:xfrm>
          <a:custGeom>
            <a:avLst/>
            <a:gdLst/>
            <a:ahLst/>
            <a:cxnLst/>
            <a:rect l="l" t="t" r="r" b="b"/>
            <a:pathLst>
              <a:path w="1163320" h="949960">
                <a:moveTo>
                  <a:pt x="1019175" y="892048"/>
                </a:moveTo>
                <a:lnTo>
                  <a:pt x="1012255" y="892347"/>
                </a:lnTo>
                <a:lnTo>
                  <a:pt x="1006205" y="895207"/>
                </a:lnTo>
                <a:lnTo>
                  <a:pt x="1001654" y="900138"/>
                </a:lnTo>
                <a:lnTo>
                  <a:pt x="999235" y="906653"/>
                </a:lnTo>
                <a:lnTo>
                  <a:pt x="999535" y="913572"/>
                </a:lnTo>
                <a:lnTo>
                  <a:pt x="1002395" y="919622"/>
                </a:lnTo>
                <a:lnTo>
                  <a:pt x="1007326" y="924173"/>
                </a:lnTo>
                <a:lnTo>
                  <a:pt x="1013840" y="926592"/>
                </a:lnTo>
                <a:lnTo>
                  <a:pt x="1163192" y="949833"/>
                </a:lnTo>
                <a:lnTo>
                  <a:pt x="1160035" y="941451"/>
                </a:lnTo>
                <a:lnTo>
                  <a:pt x="1125346" y="941451"/>
                </a:lnTo>
                <a:lnTo>
                  <a:pt x="1075295" y="900787"/>
                </a:lnTo>
                <a:lnTo>
                  <a:pt x="1019175" y="892048"/>
                </a:lnTo>
                <a:close/>
              </a:path>
              <a:path w="1163320" h="949960">
                <a:moveTo>
                  <a:pt x="1075295" y="900787"/>
                </a:moveTo>
                <a:lnTo>
                  <a:pt x="1125346" y="941451"/>
                </a:lnTo>
                <a:lnTo>
                  <a:pt x="1131329" y="934085"/>
                </a:lnTo>
                <a:lnTo>
                  <a:pt x="1120013" y="934085"/>
                </a:lnTo>
                <a:lnTo>
                  <a:pt x="1109466" y="906108"/>
                </a:lnTo>
                <a:lnTo>
                  <a:pt x="1075295" y="900787"/>
                </a:lnTo>
                <a:close/>
              </a:path>
              <a:path w="1163320" h="949960">
                <a:moveTo>
                  <a:pt x="1094226" y="796940"/>
                </a:moveTo>
                <a:lnTo>
                  <a:pt x="1087373" y="798068"/>
                </a:lnTo>
                <a:lnTo>
                  <a:pt x="1081500" y="801758"/>
                </a:lnTo>
                <a:lnTo>
                  <a:pt x="1077626" y="807212"/>
                </a:lnTo>
                <a:lnTo>
                  <a:pt x="1076086" y="813712"/>
                </a:lnTo>
                <a:lnTo>
                  <a:pt x="1077214" y="820547"/>
                </a:lnTo>
                <a:lnTo>
                  <a:pt x="1097257" y="873718"/>
                </a:lnTo>
                <a:lnTo>
                  <a:pt x="1147317" y="914400"/>
                </a:lnTo>
                <a:lnTo>
                  <a:pt x="1125346" y="941451"/>
                </a:lnTo>
                <a:lnTo>
                  <a:pt x="1160035" y="941451"/>
                </a:lnTo>
                <a:lnTo>
                  <a:pt x="1109852" y="808228"/>
                </a:lnTo>
                <a:lnTo>
                  <a:pt x="1106215" y="802354"/>
                </a:lnTo>
                <a:lnTo>
                  <a:pt x="1100756" y="798480"/>
                </a:lnTo>
                <a:lnTo>
                  <a:pt x="1094226" y="796940"/>
                </a:lnTo>
                <a:close/>
              </a:path>
              <a:path w="1163320" h="949960">
                <a:moveTo>
                  <a:pt x="1109466" y="906108"/>
                </a:moveTo>
                <a:lnTo>
                  <a:pt x="1120013" y="934085"/>
                </a:lnTo>
                <a:lnTo>
                  <a:pt x="1139063" y="910717"/>
                </a:lnTo>
                <a:lnTo>
                  <a:pt x="1109466" y="906108"/>
                </a:lnTo>
                <a:close/>
              </a:path>
              <a:path w="1163320" h="949960">
                <a:moveTo>
                  <a:pt x="1097257" y="873718"/>
                </a:moveTo>
                <a:lnTo>
                  <a:pt x="1109466" y="906108"/>
                </a:lnTo>
                <a:lnTo>
                  <a:pt x="1139063" y="910717"/>
                </a:lnTo>
                <a:lnTo>
                  <a:pt x="1120013" y="934085"/>
                </a:lnTo>
                <a:lnTo>
                  <a:pt x="1131329" y="934085"/>
                </a:lnTo>
                <a:lnTo>
                  <a:pt x="1147317" y="914400"/>
                </a:lnTo>
                <a:lnTo>
                  <a:pt x="1097257" y="873718"/>
                </a:lnTo>
                <a:close/>
              </a:path>
              <a:path w="1163320" h="949960">
                <a:moveTo>
                  <a:pt x="22097" y="0"/>
                </a:moveTo>
                <a:lnTo>
                  <a:pt x="0" y="27178"/>
                </a:lnTo>
                <a:lnTo>
                  <a:pt x="1075295" y="900787"/>
                </a:lnTo>
                <a:lnTo>
                  <a:pt x="1109466" y="906108"/>
                </a:lnTo>
                <a:lnTo>
                  <a:pt x="1097257" y="873718"/>
                </a:lnTo>
                <a:lnTo>
                  <a:pt x="22097" y="0"/>
                </a:lnTo>
                <a:close/>
              </a:path>
            </a:pathLst>
          </a:custGeom>
          <a:solidFill>
            <a:srgbClr val="7597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275332" y="1438655"/>
            <a:ext cx="1424940" cy="12832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83739" y="1471675"/>
            <a:ext cx="1163955" cy="1021715"/>
          </a:xfrm>
          <a:custGeom>
            <a:avLst/>
            <a:gdLst/>
            <a:ahLst/>
            <a:cxnLst/>
            <a:rect l="l" t="t" r="r" b="b"/>
            <a:pathLst>
              <a:path w="1163954" h="1021714">
                <a:moveTo>
                  <a:pt x="63349" y="866056"/>
                </a:moveTo>
                <a:lnTo>
                  <a:pt x="56895" y="867854"/>
                </a:lnTo>
                <a:lnTo>
                  <a:pt x="51585" y="871938"/>
                </a:lnTo>
                <a:lnTo>
                  <a:pt x="48133" y="877951"/>
                </a:lnTo>
                <a:lnTo>
                  <a:pt x="0" y="1021334"/>
                </a:lnTo>
                <a:lnTo>
                  <a:pt x="50582" y="1011554"/>
                </a:lnTo>
                <a:lnTo>
                  <a:pt x="37592" y="1011554"/>
                </a:lnTo>
                <a:lnTo>
                  <a:pt x="14605" y="985265"/>
                </a:lnTo>
                <a:lnTo>
                  <a:pt x="63084" y="942850"/>
                </a:lnTo>
                <a:lnTo>
                  <a:pt x="81153" y="889000"/>
                </a:lnTo>
                <a:lnTo>
                  <a:pt x="82071" y="882118"/>
                </a:lnTo>
                <a:lnTo>
                  <a:pt x="80311" y="875664"/>
                </a:lnTo>
                <a:lnTo>
                  <a:pt x="76241" y="870354"/>
                </a:lnTo>
                <a:lnTo>
                  <a:pt x="70231" y="866901"/>
                </a:lnTo>
                <a:lnTo>
                  <a:pt x="63349" y="866056"/>
                </a:lnTo>
                <a:close/>
              </a:path>
              <a:path w="1163954" h="1021714">
                <a:moveTo>
                  <a:pt x="63084" y="942850"/>
                </a:moveTo>
                <a:lnTo>
                  <a:pt x="14605" y="985265"/>
                </a:lnTo>
                <a:lnTo>
                  <a:pt x="37592" y="1011554"/>
                </a:lnTo>
                <a:lnTo>
                  <a:pt x="46156" y="1004062"/>
                </a:lnTo>
                <a:lnTo>
                  <a:pt x="42544" y="1004062"/>
                </a:lnTo>
                <a:lnTo>
                  <a:pt x="22733" y="981328"/>
                </a:lnTo>
                <a:lnTo>
                  <a:pt x="52072" y="975667"/>
                </a:lnTo>
                <a:lnTo>
                  <a:pt x="63084" y="942850"/>
                </a:lnTo>
                <a:close/>
              </a:path>
              <a:path w="1163954" h="1021714">
                <a:moveTo>
                  <a:pt x="141859" y="958341"/>
                </a:moveTo>
                <a:lnTo>
                  <a:pt x="86118" y="969097"/>
                </a:lnTo>
                <a:lnTo>
                  <a:pt x="37592" y="1011554"/>
                </a:lnTo>
                <a:lnTo>
                  <a:pt x="50582" y="1011554"/>
                </a:lnTo>
                <a:lnTo>
                  <a:pt x="148462" y="992632"/>
                </a:lnTo>
                <a:lnTo>
                  <a:pt x="162306" y="972185"/>
                </a:lnTo>
                <a:lnTo>
                  <a:pt x="159682" y="965735"/>
                </a:lnTo>
                <a:lnTo>
                  <a:pt x="154940" y="960977"/>
                </a:lnTo>
                <a:lnTo>
                  <a:pt x="148768" y="958361"/>
                </a:lnTo>
                <a:lnTo>
                  <a:pt x="141859" y="958341"/>
                </a:lnTo>
                <a:close/>
              </a:path>
              <a:path w="1163954" h="1021714">
                <a:moveTo>
                  <a:pt x="52072" y="975667"/>
                </a:moveTo>
                <a:lnTo>
                  <a:pt x="22733" y="981328"/>
                </a:lnTo>
                <a:lnTo>
                  <a:pt x="42544" y="1004062"/>
                </a:lnTo>
                <a:lnTo>
                  <a:pt x="52072" y="975667"/>
                </a:lnTo>
                <a:close/>
              </a:path>
              <a:path w="1163954" h="1021714">
                <a:moveTo>
                  <a:pt x="86118" y="969097"/>
                </a:moveTo>
                <a:lnTo>
                  <a:pt x="52072" y="975667"/>
                </a:lnTo>
                <a:lnTo>
                  <a:pt x="42544" y="1004062"/>
                </a:lnTo>
                <a:lnTo>
                  <a:pt x="46156" y="1004062"/>
                </a:lnTo>
                <a:lnTo>
                  <a:pt x="86118" y="969097"/>
                </a:lnTo>
                <a:close/>
              </a:path>
              <a:path w="1163954" h="1021714">
                <a:moveTo>
                  <a:pt x="1140714" y="0"/>
                </a:moveTo>
                <a:lnTo>
                  <a:pt x="63084" y="942850"/>
                </a:lnTo>
                <a:lnTo>
                  <a:pt x="52072" y="975667"/>
                </a:lnTo>
                <a:lnTo>
                  <a:pt x="86118" y="969097"/>
                </a:lnTo>
                <a:lnTo>
                  <a:pt x="1163701" y="26288"/>
                </a:lnTo>
                <a:lnTo>
                  <a:pt x="1140714" y="0"/>
                </a:lnTo>
                <a:close/>
              </a:path>
            </a:pathLst>
          </a:custGeom>
          <a:solidFill>
            <a:srgbClr val="7597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0"/>
            <a:ext cx="2771775" cy="207886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-71462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78739" y="0"/>
            <a:ext cx="8268970" cy="421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700" spc="-65" dirty="0">
                <a:solidFill>
                  <a:srgbClr val="565F6C"/>
                </a:solidFill>
              </a:rPr>
              <a:t>Р</a:t>
            </a:r>
            <a:r>
              <a:rPr sz="2150" spc="-65" dirty="0">
                <a:solidFill>
                  <a:srgbClr val="565F6C"/>
                </a:solidFill>
              </a:rPr>
              <a:t>АСХОДЫ </a:t>
            </a:r>
            <a:r>
              <a:rPr sz="2150" spc="-20" dirty="0">
                <a:solidFill>
                  <a:srgbClr val="565F6C"/>
                </a:solidFill>
              </a:rPr>
              <a:t>МЕСТНОГО БЮДЖЕТА </a:t>
            </a:r>
            <a:r>
              <a:rPr sz="2150" spc="5" dirty="0">
                <a:solidFill>
                  <a:srgbClr val="565F6C"/>
                </a:solidFill>
              </a:rPr>
              <a:t>В </a:t>
            </a:r>
            <a:r>
              <a:rPr sz="2700" spc="-5" dirty="0">
                <a:solidFill>
                  <a:srgbClr val="565F6C"/>
                </a:solidFill>
                <a:latin typeface="Arial"/>
                <a:cs typeface="Arial"/>
              </a:rPr>
              <a:t>2015 </a:t>
            </a:r>
            <a:r>
              <a:rPr sz="2700" spc="-5" dirty="0">
                <a:solidFill>
                  <a:srgbClr val="565F6C"/>
                </a:solidFill>
              </a:rPr>
              <a:t>– </a:t>
            </a:r>
            <a:r>
              <a:rPr sz="2700" spc="-5" dirty="0">
                <a:solidFill>
                  <a:srgbClr val="565F6C"/>
                </a:solidFill>
                <a:latin typeface="Arial"/>
                <a:cs typeface="Arial"/>
              </a:rPr>
              <a:t>2017 </a:t>
            </a:r>
            <a:r>
              <a:rPr sz="2150" spc="-30" dirty="0">
                <a:solidFill>
                  <a:srgbClr val="565F6C"/>
                </a:solidFill>
              </a:rPr>
              <a:t>ГОДАХ </a:t>
            </a:r>
            <a:r>
              <a:rPr sz="2150" spc="280" dirty="0">
                <a:solidFill>
                  <a:srgbClr val="565F6C"/>
                </a:solidFill>
              </a:rPr>
              <a:t> </a:t>
            </a:r>
            <a:r>
              <a:rPr sz="2150" spc="5" dirty="0">
                <a:solidFill>
                  <a:srgbClr val="565F6C"/>
                </a:solidFill>
              </a:rPr>
              <a:t>НА</a:t>
            </a:r>
            <a:endParaRPr sz="21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8739" y="355323"/>
            <a:ext cx="8656320" cy="15963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7100"/>
              </a:lnSpc>
            </a:pPr>
            <a:r>
              <a:rPr sz="2150" spc="5" dirty="0">
                <a:solidFill>
                  <a:srgbClr val="565F6C"/>
                </a:solidFill>
                <a:latin typeface="Arial"/>
                <a:cs typeface="Arial"/>
              </a:rPr>
              <a:t>РЕАЛИЗАЦИЮ МУНИЦИПАЛЬНОЙ </a:t>
            </a:r>
            <a:r>
              <a:rPr sz="2150" spc="-20">
                <a:solidFill>
                  <a:srgbClr val="565F6C"/>
                </a:solidFill>
                <a:latin typeface="Arial"/>
                <a:cs typeface="Arial"/>
              </a:rPr>
              <a:t>ПРОГРАММЫ </a:t>
            </a:r>
            <a:endParaRPr lang="ru-RU" sz="2150" spc="-20" dirty="0" smtClean="0">
              <a:solidFill>
                <a:srgbClr val="565F6C"/>
              </a:solidFill>
              <a:latin typeface="Arial"/>
              <a:cs typeface="Arial"/>
            </a:endParaRPr>
          </a:p>
          <a:p>
            <a:pPr marL="12700" marR="5080">
              <a:lnSpc>
                <a:spcPct val="107100"/>
              </a:lnSpc>
            </a:pPr>
            <a:r>
              <a:rPr sz="2700" spc="-10" smtClean="0">
                <a:solidFill>
                  <a:srgbClr val="565F6C"/>
                </a:solidFill>
                <a:latin typeface="Arial"/>
                <a:cs typeface="Arial"/>
              </a:rPr>
              <a:t>«</a:t>
            </a:r>
            <a:r>
              <a:rPr sz="2700" spc="-10" dirty="0">
                <a:solidFill>
                  <a:srgbClr val="565F6C"/>
                </a:solidFill>
                <a:latin typeface="Arial"/>
                <a:cs typeface="Arial"/>
              </a:rPr>
              <a:t>З</a:t>
            </a:r>
            <a:r>
              <a:rPr sz="2150" spc="-10" dirty="0">
                <a:solidFill>
                  <a:srgbClr val="565F6C"/>
                </a:solidFill>
                <a:latin typeface="Arial"/>
                <a:cs typeface="Arial"/>
              </a:rPr>
              <a:t>АЩИТА </a:t>
            </a:r>
            <a:r>
              <a:rPr sz="2150" dirty="0">
                <a:solidFill>
                  <a:srgbClr val="565F6C"/>
                </a:solidFill>
                <a:latin typeface="Arial"/>
                <a:cs typeface="Arial"/>
              </a:rPr>
              <a:t>НАСЕЛЕНИЯ </a:t>
            </a:r>
            <a:r>
              <a:rPr sz="2150" spc="5" dirty="0">
                <a:solidFill>
                  <a:srgbClr val="565F6C"/>
                </a:solidFill>
                <a:latin typeface="Arial"/>
                <a:cs typeface="Arial"/>
              </a:rPr>
              <a:t>И  </a:t>
            </a:r>
            <a:r>
              <a:rPr sz="2150" spc="-5" dirty="0">
                <a:solidFill>
                  <a:srgbClr val="565F6C"/>
                </a:solidFill>
                <a:latin typeface="Arial"/>
                <a:cs typeface="Arial"/>
              </a:rPr>
              <a:t>ТЕРРИТОРИЙ </a:t>
            </a:r>
            <a:r>
              <a:rPr sz="2150" spc="5" dirty="0">
                <a:solidFill>
                  <a:srgbClr val="565F6C"/>
                </a:solidFill>
                <a:latin typeface="Arial"/>
                <a:cs typeface="Arial"/>
              </a:rPr>
              <a:t>ОТ </a:t>
            </a:r>
            <a:r>
              <a:rPr sz="2150" dirty="0">
                <a:solidFill>
                  <a:srgbClr val="565F6C"/>
                </a:solidFill>
                <a:latin typeface="Arial"/>
                <a:cs typeface="Arial"/>
              </a:rPr>
              <a:t>ЧРЕЗВЫЧАЙНЫХ </a:t>
            </a:r>
            <a:r>
              <a:rPr sz="2150" spc="-15" dirty="0">
                <a:solidFill>
                  <a:srgbClr val="565F6C"/>
                </a:solidFill>
                <a:latin typeface="Arial"/>
                <a:cs typeface="Arial"/>
              </a:rPr>
              <a:t>СИТУАЦИЙ</a:t>
            </a:r>
            <a:r>
              <a:rPr sz="2700" spc="-15" dirty="0">
                <a:solidFill>
                  <a:srgbClr val="565F6C"/>
                </a:solidFill>
                <a:latin typeface="Arial"/>
                <a:cs typeface="Arial"/>
              </a:rPr>
              <a:t>, </a:t>
            </a:r>
            <a:r>
              <a:rPr sz="2150" spc="5" dirty="0">
                <a:solidFill>
                  <a:srgbClr val="565F6C"/>
                </a:solidFill>
                <a:latin typeface="Arial"/>
                <a:cs typeface="Arial"/>
              </a:rPr>
              <a:t>ОБЕСПЕЧЕНИЕ  </a:t>
            </a:r>
            <a:r>
              <a:rPr sz="2150" dirty="0">
                <a:solidFill>
                  <a:srgbClr val="565F6C"/>
                </a:solidFill>
                <a:latin typeface="Arial"/>
                <a:cs typeface="Arial"/>
              </a:rPr>
              <a:t>ПОЖАРНОЙ </a:t>
            </a:r>
            <a:r>
              <a:rPr sz="2150" spc="-10" dirty="0">
                <a:solidFill>
                  <a:srgbClr val="565F6C"/>
                </a:solidFill>
                <a:latin typeface="Arial"/>
                <a:cs typeface="Arial"/>
              </a:rPr>
              <a:t>БЕЗОПАСНОСТИ </a:t>
            </a:r>
            <a:r>
              <a:rPr sz="2150" spc="5" dirty="0">
                <a:solidFill>
                  <a:srgbClr val="565F6C"/>
                </a:solidFill>
                <a:latin typeface="Arial"/>
                <a:cs typeface="Arial"/>
              </a:rPr>
              <a:t>И </a:t>
            </a:r>
            <a:r>
              <a:rPr sz="2150" spc="-10" dirty="0">
                <a:solidFill>
                  <a:srgbClr val="565F6C"/>
                </a:solidFill>
                <a:latin typeface="Arial"/>
                <a:cs typeface="Arial"/>
              </a:rPr>
              <a:t>БЕЗОПАСНОСТИ </a:t>
            </a:r>
            <a:r>
              <a:rPr sz="2150" spc="-15" dirty="0">
                <a:solidFill>
                  <a:srgbClr val="565F6C"/>
                </a:solidFill>
                <a:latin typeface="Arial"/>
                <a:cs typeface="Arial"/>
              </a:rPr>
              <a:t>ЛЮДЕЙ </a:t>
            </a:r>
            <a:r>
              <a:rPr sz="2150" spc="80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2150" spc="5" dirty="0">
                <a:solidFill>
                  <a:srgbClr val="565F6C"/>
                </a:solidFill>
                <a:latin typeface="Arial"/>
                <a:cs typeface="Arial"/>
              </a:rPr>
              <a:t>НА</a:t>
            </a:r>
            <a:endParaRPr sz="21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8739" y="1955038"/>
            <a:ext cx="2969260" cy="421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 spc="-15" dirty="0">
                <a:solidFill>
                  <a:srgbClr val="565F6C"/>
                </a:solidFill>
                <a:latin typeface="Arial"/>
                <a:cs typeface="Arial"/>
              </a:rPr>
              <a:t>ВОДНЫХ</a:t>
            </a:r>
            <a:r>
              <a:rPr sz="2150" spc="80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2150" spc="-15" dirty="0">
                <a:solidFill>
                  <a:srgbClr val="565F6C"/>
                </a:solidFill>
                <a:latin typeface="Arial"/>
                <a:cs typeface="Arial"/>
              </a:rPr>
              <a:t>ОБЪЕКТАХ</a:t>
            </a:r>
            <a:r>
              <a:rPr sz="2700" spc="-15" dirty="0">
                <a:solidFill>
                  <a:srgbClr val="565F6C"/>
                </a:solidFill>
                <a:latin typeface="Arial"/>
                <a:cs typeface="Arial"/>
              </a:rPr>
              <a:t>»</a:t>
            </a:r>
            <a:endParaRPr sz="27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6740143" y="2251836"/>
            <a:ext cx="86550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5" dirty="0">
                <a:solidFill>
                  <a:srgbClr val="565F6C"/>
                </a:solidFill>
                <a:latin typeface="Arial"/>
                <a:cs typeface="Arial"/>
              </a:rPr>
              <a:t>ТЫС</a:t>
            </a:r>
            <a:r>
              <a:rPr sz="1200" spc="5" dirty="0">
                <a:solidFill>
                  <a:srgbClr val="565F6C"/>
                </a:solidFill>
                <a:latin typeface="Arial"/>
                <a:cs typeface="Arial"/>
              </a:rPr>
              <a:t>.</a:t>
            </a:r>
            <a:r>
              <a:rPr sz="1200" spc="-95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950" dirty="0">
                <a:solidFill>
                  <a:srgbClr val="565F6C"/>
                </a:solidFill>
                <a:latin typeface="Arial"/>
                <a:cs typeface="Arial"/>
              </a:rPr>
              <a:t>РУБЛЕЙ</a:t>
            </a:r>
            <a:endParaRPr sz="950">
              <a:latin typeface="Arial"/>
              <a:cs typeface="Arial"/>
            </a:endParaRPr>
          </a:p>
        </p:txBody>
      </p:sp>
      <p:graphicFrame>
        <p:nvGraphicFramePr>
          <p:cNvPr id="51" name="Object 2"/>
          <p:cNvGraphicFramePr>
            <a:graphicFrameLocks noChangeAspect="1"/>
          </p:cNvGraphicFramePr>
          <p:nvPr/>
        </p:nvGraphicFramePr>
        <p:xfrm>
          <a:off x="1530350" y="2484438"/>
          <a:ext cx="6096000" cy="3924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605152" y="447166"/>
            <a:ext cx="5173345" cy="9232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" algn="ctr">
              <a:lnSpc>
                <a:spcPct val="100000"/>
              </a:lnSpc>
            </a:pP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М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УНИЦИПАЛЬНАЯ</a:t>
            </a:r>
            <a:r>
              <a:rPr sz="2400" b="1" spc="18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30" dirty="0">
                <a:solidFill>
                  <a:srgbClr val="FF0000"/>
                </a:solidFill>
                <a:latin typeface="Arial"/>
                <a:cs typeface="Arial"/>
              </a:rPr>
              <a:t>ПРОГРАММА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«М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УНИЦИПАЛЬНАЯ</a:t>
            </a:r>
            <a:r>
              <a:rPr sz="2400" b="1" spc="18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FF0000"/>
                </a:solidFill>
                <a:latin typeface="Arial"/>
                <a:cs typeface="Arial"/>
              </a:rPr>
              <a:t>ПОЛИТИКА</a:t>
            </a:r>
            <a:r>
              <a:rPr sz="3000" b="1" spc="-10" dirty="0">
                <a:solidFill>
                  <a:srgbClr val="FF0000"/>
                </a:solidFill>
                <a:latin typeface="Arial"/>
                <a:cs typeface="Arial"/>
              </a:rPr>
              <a:t>»</a:t>
            </a:r>
            <a:endParaRPr sz="30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67537" y="1790826"/>
            <a:ext cx="7777480" cy="4591050"/>
          </a:xfrm>
          <a:custGeom>
            <a:avLst/>
            <a:gdLst/>
            <a:ahLst/>
            <a:cxnLst/>
            <a:rect l="l" t="t" r="r" b="b"/>
            <a:pathLst>
              <a:path w="7777480" h="4591050">
                <a:moveTo>
                  <a:pt x="7776921" y="0"/>
                </a:moveTo>
                <a:lnTo>
                  <a:pt x="7772915" y="49645"/>
                </a:lnTo>
                <a:lnTo>
                  <a:pt x="7761317" y="96741"/>
                </a:lnTo>
                <a:lnTo>
                  <a:pt x="7742758" y="140656"/>
                </a:lnTo>
                <a:lnTo>
                  <a:pt x="7717867" y="180760"/>
                </a:lnTo>
                <a:lnTo>
                  <a:pt x="7687275" y="216423"/>
                </a:lnTo>
                <a:lnTo>
                  <a:pt x="7651611" y="247016"/>
                </a:lnTo>
                <a:lnTo>
                  <a:pt x="7611507" y="271906"/>
                </a:lnTo>
                <a:lnTo>
                  <a:pt x="7567592" y="290466"/>
                </a:lnTo>
                <a:lnTo>
                  <a:pt x="7520497" y="302064"/>
                </a:lnTo>
                <a:lnTo>
                  <a:pt x="7470851" y="306070"/>
                </a:lnTo>
                <a:lnTo>
                  <a:pt x="306044" y="306070"/>
                </a:lnTo>
                <a:lnTo>
                  <a:pt x="256402" y="310075"/>
                </a:lnTo>
                <a:lnTo>
                  <a:pt x="209310" y="321672"/>
                </a:lnTo>
                <a:lnTo>
                  <a:pt x="165399" y="340229"/>
                </a:lnTo>
                <a:lnTo>
                  <a:pt x="125298" y="365115"/>
                </a:lnTo>
                <a:lnTo>
                  <a:pt x="89638" y="395700"/>
                </a:lnTo>
                <a:lnTo>
                  <a:pt x="59048" y="431351"/>
                </a:lnTo>
                <a:lnTo>
                  <a:pt x="34160" y="471440"/>
                </a:lnTo>
                <a:lnTo>
                  <a:pt x="15602" y="515333"/>
                </a:lnTo>
                <a:lnTo>
                  <a:pt x="4005" y="562401"/>
                </a:lnTo>
                <a:lnTo>
                  <a:pt x="0" y="612013"/>
                </a:lnTo>
                <a:lnTo>
                  <a:pt x="0" y="4284472"/>
                </a:lnTo>
                <a:lnTo>
                  <a:pt x="4005" y="4334110"/>
                </a:lnTo>
                <a:lnTo>
                  <a:pt x="15602" y="4381199"/>
                </a:lnTo>
                <a:lnTo>
                  <a:pt x="34160" y="4425109"/>
                </a:lnTo>
                <a:lnTo>
                  <a:pt x="59048" y="4465208"/>
                </a:lnTo>
                <a:lnTo>
                  <a:pt x="89638" y="4500867"/>
                </a:lnTo>
                <a:lnTo>
                  <a:pt x="125298" y="4531456"/>
                </a:lnTo>
                <a:lnTo>
                  <a:pt x="165399" y="4556344"/>
                </a:lnTo>
                <a:lnTo>
                  <a:pt x="209310" y="4574901"/>
                </a:lnTo>
                <a:lnTo>
                  <a:pt x="256402" y="4586498"/>
                </a:lnTo>
                <a:lnTo>
                  <a:pt x="306044" y="4590503"/>
                </a:lnTo>
                <a:lnTo>
                  <a:pt x="355683" y="4586498"/>
                </a:lnTo>
                <a:lnTo>
                  <a:pt x="402772" y="4574901"/>
                </a:lnTo>
                <a:lnTo>
                  <a:pt x="446681" y="4556344"/>
                </a:lnTo>
                <a:lnTo>
                  <a:pt x="486780" y="4531456"/>
                </a:lnTo>
                <a:lnTo>
                  <a:pt x="522439" y="4500867"/>
                </a:lnTo>
                <a:lnTo>
                  <a:pt x="553028" y="4465208"/>
                </a:lnTo>
                <a:lnTo>
                  <a:pt x="577916" y="4425109"/>
                </a:lnTo>
                <a:lnTo>
                  <a:pt x="596474" y="4381199"/>
                </a:lnTo>
                <a:lnTo>
                  <a:pt x="608070" y="4334110"/>
                </a:lnTo>
                <a:lnTo>
                  <a:pt x="612076" y="4284472"/>
                </a:lnTo>
                <a:lnTo>
                  <a:pt x="612076" y="3978427"/>
                </a:lnTo>
                <a:lnTo>
                  <a:pt x="7470851" y="3978427"/>
                </a:lnTo>
                <a:lnTo>
                  <a:pt x="7520497" y="3974422"/>
                </a:lnTo>
                <a:lnTo>
                  <a:pt x="7567592" y="3962826"/>
                </a:lnTo>
                <a:lnTo>
                  <a:pt x="7611507" y="3944271"/>
                </a:lnTo>
                <a:lnTo>
                  <a:pt x="7651611" y="3919387"/>
                </a:lnTo>
                <a:lnTo>
                  <a:pt x="7687275" y="3888803"/>
                </a:lnTo>
                <a:lnTo>
                  <a:pt x="7717867" y="3853150"/>
                </a:lnTo>
                <a:lnTo>
                  <a:pt x="7742758" y="3813059"/>
                </a:lnTo>
                <a:lnTo>
                  <a:pt x="7761317" y="3769160"/>
                </a:lnTo>
                <a:lnTo>
                  <a:pt x="7772915" y="3722083"/>
                </a:lnTo>
                <a:lnTo>
                  <a:pt x="7776921" y="3672459"/>
                </a:lnTo>
                <a:lnTo>
                  <a:pt x="7776921" y="918083"/>
                </a:lnTo>
                <a:lnTo>
                  <a:pt x="306044" y="918083"/>
                </a:lnTo>
                <a:lnTo>
                  <a:pt x="306044" y="612013"/>
                </a:lnTo>
                <a:lnTo>
                  <a:pt x="313845" y="563679"/>
                </a:lnTo>
                <a:lnTo>
                  <a:pt x="335566" y="521704"/>
                </a:lnTo>
                <a:lnTo>
                  <a:pt x="368688" y="488605"/>
                </a:lnTo>
                <a:lnTo>
                  <a:pt x="410690" y="466899"/>
                </a:lnTo>
                <a:lnTo>
                  <a:pt x="459054" y="459105"/>
                </a:lnTo>
                <a:lnTo>
                  <a:pt x="7776921" y="459105"/>
                </a:lnTo>
                <a:lnTo>
                  <a:pt x="7776921" y="0"/>
                </a:lnTo>
                <a:close/>
              </a:path>
              <a:path w="7777480" h="4591050">
                <a:moveTo>
                  <a:pt x="7776921" y="459105"/>
                </a:moveTo>
                <a:lnTo>
                  <a:pt x="459054" y="459105"/>
                </a:lnTo>
                <a:lnTo>
                  <a:pt x="507418" y="466899"/>
                </a:lnTo>
                <a:lnTo>
                  <a:pt x="549424" y="488605"/>
                </a:lnTo>
                <a:lnTo>
                  <a:pt x="582550" y="521704"/>
                </a:lnTo>
                <a:lnTo>
                  <a:pt x="604274" y="563679"/>
                </a:lnTo>
                <a:lnTo>
                  <a:pt x="612076" y="612013"/>
                </a:lnTo>
                <a:lnTo>
                  <a:pt x="608070" y="661658"/>
                </a:lnTo>
                <a:lnTo>
                  <a:pt x="596474" y="708754"/>
                </a:lnTo>
                <a:lnTo>
                  <a:pt x="577916" y="752669"/>
                </a:lnTo>
                <a:lnTo>
                  <a:pt x="553028" y="792773"/>
                </a:lnTo>
                <a:lnTo>
                  <a:pt x="522439" y="828436"/>
                </a:lnTo>
                <a:lnTo>
                  <a:pt x="486780" y="859029"/>
                </a:lnTo>
                <a:lnTo>
                  <a:pt x="446681" y="883919"/>
                </a:lnTo>
                <a:lnTo>
                  <a:pt x="402772" y="902479"/>
                </a:lnTo>
                <a:lnTo>
                  <a:pt x="355683" y="914077"/>
                </a:lnTo>
                <a:lnTo>
                  <a:pt x="306044" y="918083"/>
                </a:lnTo>
                <a:lnTo>
                  <a:pt x="7776921" y="918083"/>
                </a:lnTo>
                <a:lnTo>
                  <a:pt x="7776921" y="459105"/>
                </a:lnTo>
                <a:close/>
              </a:path>
              <a:path w="7777480" h="4591050">
                <a:moveTo>
                  <a:pt x="7164781" y="0"/>
                </a:moveTo>
                <a:lnTo>
                  <a:pt x="7164781" y="306070"/>
                </a:lnTo>
                <a:lnTo>
                  <a:pt x="7470851" y="306070"/>
                </a:lnTo>
                <a:lnTo>
                  <a:pt x="7470851" y="153035"/>
                </a:lnTo>
                <a:lnTo>
                  <a:pt x="7317816" y="153035"/>
                </a:lnTo>
                <a:lnTo>
                  <a:pt x="7269469" y="145227"/>
                </a:lnTo>
                <a:lnTo>
                  <a:pt x="7227463" y="123489"/>
                </a:lnTo>
                <a:lnTo>
                  <a:pt x="7194326" y="90352"/>
                </a:lnTo>
                <a:lnTo>
                  <a:pt x="7172589" y="48346"/>
                </a:lnTo>
                <a:lnTo>
                  <a:pt x="7164781" y="0"/>
                </a:lnTo>
                <a:close/>
              </a:path>
              <a:path w="7777480" h="4591050">
                <a:moveTo>
                  <a:pt x="7470851" y="0"/>
                </a:moveTo>
                <a:lnTo>
                  <a:pt x="7463043" y="48346"/>
                </a:lnTo>
                <a:lnTo>
                  <a:pt x="7441305" y="90352"/>
                </a:lnTo>
                <a:lnTo>
                  <a:pt x="7408169" y="123489"/>
                </a:lnTo>
                <a:lnTo>
                  <a:pt x="7366162" y="145227"/>
                </a:lnTo>
                <a:lnTo>
                  <a:pt x="7317816" y="153035"/>
                </a:lnTo>
                <a:lnTo>
                  <a:pt x="7470851" y="153035"/>
                </a:lnTo>
                <a:lnTo>
                  <a:pt x="7470851" y="0"/>
                </a:lnTo>
                <a:close/>
              </a:path>
            </a:pathLst>
          </a:custGeom>
          <a:solidFill>
            <a:srgbClr val="3668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73582" y="1484757"/>
            <a:ext cx="7471409" cy="1224280"/>
          </a:xfrm>
          <a:custGeom>
            <a:avLst/>
            <a:gdLst/>
            <a:ahLst/>
            <a:cxnLst/>
            <a:rect l="l" t="t" r="r" b="b"/>
            <a:pathLst>
              <a:path w="7471409" h="1224280">
                <a:moveTo>
                  <a:pt x="153009" y="765175"/>
                </a:moveTo>
                <a:lnTo>
                  <a:pt x="104646" y="772969"/>
                </a:lnTo>
                <a:lnTo>
                  <a:pt x="62643" y="794675"/>
                </a:lnTo>
                <a:lnTo>
                  <a:pt x="29521" y="827774"/>
                </a:lnTo>
                <a:lnTo>
                  <a:pt x="7800" y="869749"/>
                </a:lnTo>
                <a:lnTo>
                  <a:pt x="0" y="918082"/>
                </a:lnTo>
                <a:lnTo>
                  <a:pt x="0" y="1224152"/>
                </a:lnTo>
                <a:lnTo>
                  <a:pt x="49638" y="1220147"/>
                </a:lnTo>
                <a:lnTo>
                  <a:pt x="96727" y="1208549"/>
                </a:lnTo>
                <a:lnTo>
                  <a:pt x="140637" y="1189989"/>
                </a:lnTo>
                <a:lnTo>
                  <a:pt x="180736" y="1165099"/>
                </a:lnTo>
                <a:lnTo>
                  <a:pt x="216395" y="1134506"/>
                </a:lnTo>
                <a:lnTo>
                  <a:pt x="246984" y="1098843"/>
                </a:lnTo>
                <a:lnTo>
                  <a:pt x="271872" y="1058739"/>
                </a:lnTo>
                <a:lnTo>
                  <a:pt x="290429" y="1014824"/>
                </a:lnTo>
                <a:lnTo>
                  <a:pt x="302026" y="967728"/>
                </a:lnTo>
                <a:lnTo>
                  <a:pt x="306031" y="918082"/>
                </a:lnTo>
                <a:lnTo>
                  <a:pt x="298230" y="869749"/>
                </a:lnTo>
                <a:lnTo>
                  <a:pt x="276505" y="827774"/>
                </a:lnTo>
                <a:lnTo>
                  <a:pt x="243379" y="794675"/>
                </a:lnTo>
                <a:lnTo>
                  <a:pt x="201374" y="772969"/>
                </a:lnTo>
                <a:lnTo>
                  <a:pt x="153009" y="765175"/>
                </a:lnTo>
                <a:close/>
              </a:path>
              <a:path w="7471409" h="1224280">
                <a:moveTo>
                  <a:pt x="7470876" y="306069"/>
                </a:moveTo>
                <a:lnTo>
                  <a:pt x="7164806" y="306069"/>
                </a:lnTo>
                <a:lnTo>
                  <a:pt x="7164806" y="612139"/>
                </a:lnTo>
                <a:lnTo>
                  <a:pt x="7214452" y="608134"/>
                </a:lnTo>
                <a:lnTo>
                  <a:pt x="7261548" y="596536"/>
                </a:lnTo>
                <a:lnTo>
                  <a:pt x="7305463" y="577976"/>
                </a:lnTo>
                <a:lnTo>
                  <a:pt x="7345567" y="553086"/>
                </a:lnTo>
                <a:lnTo>
                  <a:pt x="7381230" y="522493"/>
                </a:lnTo>
                <a:lnTo>
                  <a:pt x="7411822" y="486830"/>
                </a:lnTo>
                <a:lnTo>
                  <a:pt x="7436713" y="446726"/>
                </a:lnTo>
                <a:lnTo>
                  <a:pt x="7455272" y="402811"/>
                </a:lnTo>
                <a:lnTo>
                  <a:pt x="7466870" y="355715"/>
                </a:lnTo>
                <a:lnTo>
                  <a:pt x="7470876" y="306069"/>
                </a:lnTo>
                <a:close/>
              </a:path>
              <a:path w="7471409" h="1224280">
                <a:moveTo>
                  <a:pt x="7164806" y="0"/>
                </a:moveTo>
                <a:lnTo>
                  <a:pt x="7115160" y="4005"/>
                </a:lnTo>
                <a:lnTo>
                  <a:pt x="7068065" y="15603"/>
                </a:lnTo>
                <a:lnTo>
                  <a:pt x="7024150" y="34163"/>
                </a:lnTo>
                <a:lnTo>
                  <a:pt x="6984045" y="59053"/>
                </a:lnTo>
                <a:lnTo>
                  <a:pt x="6948382" y="89646"/>
                </a:lnTo>
                <a:lnTo>
                  <a:pt x="6917790" y="125309"/>
                </a:lnTo>
                <a:lnTo>
                  <a:pt x="6892899" y="165413"/>
                </a:lnTo>
                <a:lnTo>
                  <a:pt x="6874340" y="209328"/>
                </a:lnTo>
                <a:lnTo>
                  <a:pt x="6862742" y="256424"/>
                </a:lnTo>
                <a:lnTo>
                  <a:pt x="6858736" y="306069"/>
                </a:lnTo>
                <a:lnTo>
                  <a:pt x="6866544" y="354416"/>
                </a:lnTo>
                <a:lnTo>
                  <a:pt x="6888281" y="396422"/>
                </a:lnTo>
                <a:lnTo>
                  <a:pt x="6921418" y="429559"/>
                </a:lnTo>
                <a:lnTo>
                  <a:pt x="6963425" y="451297"/>
                </a:lnTo>
                <a:lnTo>
                  <a:pt x="7011771" y="459104"/>
                </a:lnTo>
                <a:lnTo>
                  <a:pt x="7060117" y="451297"/>
                </a:lnTo>
                <a:lnTo>
                  <a:pt x="7102124" y="429559"/>
                </a:lnTo>
                <a:lnTo>
                  <a:pt x="7135261" y="396422"/>
                </a:lnTo>
                <a:lnTo>
                  <a:pt x="7156998" y="354416"/>
                </a:lnTo>
                <a:lnTo>
                  <a:pt x="7164806" y="306069"/>
                </a:lnTo>
                <a:lnTo>
                  <a:pt x="7470876" y="306069"/>
                </a:lnTo>
                <a:lnTo>
                  <a:pt x="7466870" y="256424"/>
                </a:lnTo>
                <a:lnTo>
                  <a:pt x="7455272" y="209328"/>
                </a:lnTo>
                <a:lnTo>
                  <a:pt x="7436713" y="165413"/>
                </a:lnTo>
                <a:lnTo>
                  <a:pt x="7411822" y="125309"/>
                </a:lnTo>
                <a:lnTo>
                  <a:pt x="7381230" y="89646"/>
                </a:lnTo>
                <a:lnTo>
                  <a:pt x="7345567" y="59053"/>
                </a:lnTo>
                <a:lnTo>
                  <a:pt x="7305463" y="34163"/>
                </a:lnTo>
                <a:lnTo>
                  <a:pt x="7261548" y="15603"/>
                </a:lnTo>
                <a:lnTo>
                  <a:pt x="7214452" y="4005"/>
                </a:lnTo>
                <a:lnTo>
                  <a:pt x="7164806" y="0"/>
                </a:lnTo>
                <a:close/>
              </a:path>
            </a:pathLst>
          </a:custGeom>
          <a:solidFill>
            <a:srgbClr val="2B5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67537" y="1484757"/>
            <a:ext cx="7777480" cy="4897120"/>
          </a:xfrm>
          <a:custGeom>
            <a:avLst/>
            <a:gdLst/>
            <a:ahLst/>
            <a:cxnLst/>
            <a:rect l="l" t="t" r="r" b="b"/>
            <a:pathLst>
              <a:path w="7777480" h="4897120">
                <a:moveTo>
                  <a:pt x="0" y="918082"/>
                </a:moveTo>
                <a:lnTo>
                  <a:pt x="4005" y="868471"/>
                </a:lnTo>
                <a:lnTo>
                  <a:pt x="15602" y="821403"/>
                </a:lnTo>
                <a:lnTo>
                  <a:pt x="34160" y="777510"/>
                </a:lnTo>
                <a:lnTo>
                  <a:pt x="59048" y="737421"/>
                </a:lnTo>
                <a:lnTo>
                  <a:pt x="89638" y="701770"/>
                </a:lnTo>
                <a:lnTo>
                  <a:pt x="125298" y="671185"/>
                </a:lnTo>
                <a:lnTo>
                  <a:pt x="165399" y="646299"/>
                </a:lnTo>
                <a:lnTo>
                  <a:pt x="209310" y="627742"/>
                </a:lnTo>
                <a:lnTo>
                  <a:pt x="256402" y="616145"/>
                </a:lnTo>
                <a:lnTo>
                  <a:pt x="306044" y="612139"/>
                </a:lnTo>
                <a:lnTo>
                  <a:pt x="7164781" y="612139"/>
                </a:lnTo>
                <a:lnTo>
                  <a:pt x="7164781" y="306069"/>
                </a:lnTo>
                <a:lnTo>
                  <a:pt x="7168787" y="256424"/>
                </a:lnTo>
                <a:lnTo>
                  <a:pt x="7180384" y="209328"/>
                </a:lnTo>
                <a:lnTo>
                  <a:pt x="7198944" y="165413"/>
                </a:lnTo>
                <a:lnTo>
                  <a:pt x="7223835" y="125309"/>
                </a:lnTo>
                <a:lnTo>
                  <a:pt x="7254427" y="89646"/>
                </a:lnTo>
                <a:lnTo>
                  <a:pt x="7290090" y="59053"/>
                </a:lnTo>
                <a:lnTo>
                  <a:pt x="7330194" y="34163"/>
                </a:lnTo>
                <a:lnTo>
                  <a:pt x="7374109" y="15603"/>
                </a:lnTo>
                <a:lnTo>
                  <a:pt x="7421205" y="4005"/>
                </a:lnTo>
                <a:lnTo>
                  <a:pt x="7470851" y="0"/>
                </a:lnTo>
                <a:lnTo>
                  <a:pt x="7520497" y="4005"/>
                </a:lnTo>
                <a:lnTo>
                  <a:pt x="7567592" y="15603"/>
                </a:lnTo>
                <a:lnTo>
                  <a:pt x="7611507" y="34163"/>
                </a:lnTo>
                <a:lnTo>
                  <a:pt x="7651611" y="59053"/>
                </a:lnTo>
                <a:lnTo>
                  <a:pt x="7687275" y="89646"/>
                </a:lnTo>
                <a:lnTo>
                  <a:pt x="7717867" y="125309"/>
                </a:lnTo>
                <a:lnTo>
                  <a:pt x="7742758" y="165413"/>
                </a:lnTo>
                <a:lnTo>
                  <a:pt x="7761317" y="209328"/>
                </a:lnTo>
                <a:lnTo>
                  <a:pt x="7772915" y="256424"/>
                </a:lnTo>
                <a:lnTo>
                  <a:pt x="7776921" y="306069"/>
                </a:lnTo>
                <a:lnTo>
                  <a:pt x="7776921" y="3978529"/>
                </a:lnTo>
                <a:lnTo>
                  <a:pt x="7772915" y="4028153"/>
                </a:lnTo>
                <a:lnTo>
                  <a:pt x="7761317" y="4075230"/>
                </a:lnTo>
                <a:lnTo>
                  <a:pt x="7742758" y="4119129"/>
                </a:lnTo>
                <a:lnTo>
                  <a:pt x="7717867" y="4159220"/>
                </a:lnTo>
                <a:lnTo>
                  <a:pt x="7687275" y="4194873"/>
                </a:lnTo>
                <a:lnTo>
                  <a:pt x="7651611" y="4225457"/>
                </a:lnTo>
                <a:lnTo>
                  <a:pt x="7611507" y="4250341"/>
                </a:lnTo>
                <a:lnTo>
                  <a:pt x="7567592" y="4268896"/>
                </a:lnTo>
                <a:lnTo>
                  <a:pt x="7520497" y="4280492"/>
                </a:lnTo>
                <a:lnTo>
                  <a:pt x="7470851" y="4284497"/>
                </a:lnTo>
                <a:lnTo>
                  <a:pt x="612076" y="4284497"/>
                </a:lnTo>
                <a:lnTo>
                  <a:pt x="612076" y="4590542"/>
                </a:lnTo>
                <a:lnTo>
                  <a:pt x="608070" y="4640180"/>
                </a:lnTo>
                <a:lnTo>
                  <a:pt x="596474" y="4687269"/>
                </a:lnTo>
                <a:lnTo>
                  <a:pt x="577916" y="4731179"/>
                </a:lnTo>
                <a:lnTo>
                  <a:pt x="553028" y="4771278"/>
                </a:lnTo>
                <a:lnTo>
                  <a:pt x="522439" y="4806937"/>
                </a:lnTo>
                <a:lnTo>
                  <a:pt x="486780" y="4837526"/>
                </a:lnTo>
                <a:lnTo>
                  <a:pt x="446681" y="4862414"/>
                </a:lnTo>
                <a:lnTo>
                  <a:pt x="402772" y="4880971"/>
                </a:lnTo>
                <a:lnTo>
                  <a:pt x="355683" y="4892568"/>
                </a:lnTo>
                <a:lnTo>
                  <a:pt x="306044" y="4896573"/>
                </a:lnTo>
                <a:lnTo>
                  <a:pt x="256402" y="4892568"/>
                </a:lnTo>
                <a:lnTo>
                  <a:pt x="209310" y="4880971"/>
                </a:lnTo>
                <a:lnTo>
                  <a:pt x="165399" y="4862414"/>
                </a:lnTo>
                <a:lnTo>
                  <a:pt x="125298" y="4837526"/>
                </a:lnTo>
                <a:lnTo>
                  <a:pt x="89638" y="4806937"/>
                </a:lnTo>
                <a:lnTo>
                  <a:pt x="59048" y="4771278"/>
                </a:lnTo>
                <a:lnTo>
                  <a:pt x="34160" y="4731179"/>
                </a:lnTo>
                <a:lnTo>
                  <a:pt x="15602" y="4687269"/>
                </a:lnTo>
                <a:lnTo>
                  <a:pt x="4005" y="4640180"/>
                </a:lnTo>
                <a:lnTo>
                  <a:pt x="0" y="4590542"/>
                </a:lnTo>
                <a:lnTo>
                  <a:pt x="0" y="918082"/>
                </a:lnTo>
                <a:close/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632318" y="1790826"/>
            <a:ext cx="612140" cy="306070"/>
          </a:xfrm>
          <a:custGeom>
            <a:avLst/>
            <a:gdLst/>
            <a:ahLst/>
            <a:cxnLst/>
            <a:rect l="l" t="t" r="r" b="b"/>
            <a:pathLst>
              <a:path w="612140" h="306069">
                <a:moveTo>
                  <a:pt x="0" y="306070"/>
                </a:moveTo>
                <a:lnTo>
                  <a:pt x="306070" y="306070"/>
                </a:lnTo>
                <a:lnTo>
                  <a:pt x="355715" y="302064"/>
                </a:lnTo>
                <a:lnTo>
                  <a:pt x="402811" y="290466"/>
                </a:lnTo>
                <a:lnTo>
                  <a:pt x="446726" y="271906"/>
                </a:lnTo>
                <a:lnTo>
                  <a:pt x="486830" y="247016"/>
                </a:lnTo>
                <a:lnTo>
                  <a:pt x="522493" y="216423"/>
                </a:lnTo>
                <a:lnTo>
                  <a:pt x="553086" y="180760"/>
                </a:lnTo>
                <a:lnTo>
                  <a:pt x="577976" y="140656"/>
                </a:lnTo>
                <a:lnTo>
                  <a:pt x="596536" y="96741"/>
                </a:lnTo>
                <a:lnTo>
                  <a:pt x="608134" y="49645"/>
                </a:lnTo>
                <a:lnTo>
                  <a:pt x="612139" y="0"/>
                </a:lnTo>
              </a:path>
            </a:pathLst>
          </a:custGeom>
          <a:ln w="25399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632318" y="1790826"/>
            <a:ext cx="306070" cy="306070"/>
          </a:xfrm>
          <a:custGeom>
            <a:avLst/>
            <a:gdLst/>
            <a:ahLst/>
            <a:cxnLst/>
            <a:rect l="l" t="t" r="r" b="b"/>
            <a:pathLst>
              <a:path w="306070" h="306069">
                <a:moveTo>
                  <a:pt x="306070" y="306070"/>
                </a:moveTo>
                <a:lnTo>
                  <a:pt x="306070" y="0"/>
                </a:lnTo>
                <a:lnTo>
                  <a:pt x="298262" y="48346"/>
                </a:lnTo>
                <a:lnTo>
                  <a:pt x="276524" y="90352"/>
                </a:lnTo>
                <a:lnTo>
                  <a:pt x="243387" y="123489"/>
                </a:lnTo>
                <a:lnTo>
                  <a:pt x="201381" y="145227"/>
                </a:lnTo>
                <a:lnTo>
                  <a:pt x="153034" y="153035"/>
                </a:lnTo>
                <a:lnTo>
                  <a:pt x="104688" y="145227"/>
                </a:lnTo>
                <a:lnTo>
                  <a:pt x="62682" y="123489"/>
                </a:lnTo>
                <a:lnTo>
                  <a:pt x="29545" y="90352"/>
                </a:lnTo>
                <a:lnTo>
                  <a:pt x="7807" y="48346"/>
                </a:lnTo>
                <a:lnTo>
                  <a:pt x="0" y="0"/>
                </a:lnTo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67537" y="2249932"/>
            <a:ext cx="612140" cy="459105"/>
          </a:xfrm>
          <a:custGeom>
            <a:avLst/>
            <a:gdLst/>
            <a:ahLst/>
            <a:cxnLst/>
            <a:rect l="l" t="t" r="r" b="b"/>
            <a:pathLst>
              <a:path w="612140" h="459105">
                <a:moveTo>
                  <a:pt x="306044" y="458977"/>
                </a:moveTo>
                <a:lnTo>
                  <a:pt x="306044" y="152907"/>
                </a:lnTo>
                <a:lnTo>
                  <a:pt x="313845" y="104574"/>
                </a:lnTo>
                <a:lnTo>
                  <a:pt x="335566" y="62599"/>
                </a:lnTo>
                <a:lnTo>
                  <a:pt x="368688" y="29500"/>
                </a:lnTo>
                <a:lnTo>
                  <a:pt x="410690" y="7794"/>
                </a:lnTo>
                <a:lnTo>
                  <a:pt x="459054" y="0"/>
                </a:lnTo>
                <a:lnTo>
                  <a:pt x="507418" y="7794"/>
                </a:lnTo>
                <a:lnTo>
                  <a:pt x="549424" y="29500"/>
                </a:lnTo>
                <a:lnTo>
                  <a:pt x="582550" y="62599"/>
                </a:lnTo>
                <a:lnTo>
                  <a:pt x="604274" y="104574"/>
                </a:lnTo>
                <a:lnTo>
                  <a:pt x="612076" y="152907"/>
                </a:lnTo>
                <a:lnTo>
                  <a:pt x="608070" y="202553"/>
                </a:lnTo>
                <a:lnTo>
                  <a:pt x="596474" y="249649"/>
                </a:lnTo>
                <a:lnTo>
                  <a:pt x="577916" y="293564"/>
                </a:lnTo>
                <a:lnTo>
                  <a:pt x="553028" y="333668"/>
                </a:lnTo>
                <a:lnTo>
                  <a:pt x="522439" y="369331"/>
                </a:lnTo>
                <a:lnTo>
                  <a:pt x="486780" y="399924"/>
                </a:lnTo>
                <a:lnTo>
                  <a:pt x="446681" y="424814"/>
                </a:lnTo>
                <a:lnTo>
                  <a:pt x="402772" y="443374"/>
                </a:lnTo>
                <a:lnTo>
                  <a:pt x="355683" y="454972"/>
                </a:lnTo>
                <a:lnTo>
                  <a:pt x="306044" y="458977"/>
                </a:lnTo>
                <a:lnTo>
                  <a:pt x="256402" y="454972"/>
                </a:lnTo>
                <a:lnTo>
                  <a:pt x="209310" y="443374"/>
                </a:lnTo>
                <a:lnTo>
                  <a:pt x="165399" y="424814"/>
                </a:lnTo>
                <a:lnTo>
                  <a:pt x="125298" y="399924"/>
                </a:lnTo>
                <a:lnTo>
                  <a:pt x="89638" y="369331"/>
                </a:lnTo>
                <a:lnTo>
                  <a:pt x="59048" y="333668"/>
                </a:lnTo>
                <a:lnTo>
                  <a:pt x="34160" y="293564"/>
                </a:lnTo>
                <a:lnTo>
                  <a:pt x="15602" y="249649"/>
                </a:lnTo>
                <a:lnTo>
                  <a:pt x="4005" y="202553"/>
                </a:lnTo>
                <a:lnTo>
                  <a:pt x="0" y="152907"/>
                </a:lnTo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79614" y="2402839"/>
            <a:ext cx="0" cy="3366770"/>
          </a:xfrm>
          <a:custGeom>
            <a:avLst/>
            <a:gdLst/>
            <a:ahLst/>
            <a:cxnLst/>
            <a:rect l="l" t="t" r="r" b="b"/>
            <a:pathLst>
              <a:path h="3366770">
                <a:moveTo>
                  <a:pt x="0" y="0"/>
                </a:moveTo>
                <a:lnTo>
                  <a:pt x="0" y="3366414"/>
                </a:lnTo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316863" y="2317115"/>
            <a:ext cx="6363970" cy="3339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75" algn="ctr">
              <a:lnSpc>
                <a:spcPct val="100000"/>
              </a:lnSpc>
            </a:pPr>
            <a:r>
              <a:rPr sz="1800" u="sng" spc="-4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u="sng" spc="-15" dirty="0">
                <a:solidFill>
                  <a:srgbClr val="FFFFFF"/>
                </a:solidFill>
                <a:latin typeface="Arial"/>
                <a:cs typeface="Arial"/>
              </a:rPr>
              <a:t>Цели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1800">
              <a:latin typeface="Arial"/>
              <a:cs typeface="Arial"/>
            </a:endParaRPr>
          </a:p>
          <a:p>
            <a:pPr marL="178435" marR="169545" algn="ctr">
              <a:lnSpc>
                <a:spcPct val="100000"/>
              </a:lnSpc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развитие муниципального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управления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 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муниципальной  </a:t>
            </a:r>
            <a:r>
              <a:rPr sz="1800" smtClean="0">
                <a:solidFill>
                  <a:srgbClr val="FFFFFF"/>
                </a:solidFill>
                <a:latin typeface="Arial"/>
                <a:cs typeface="Arial"/>
              </a:rPr>
              <a:t>службы</a:t>
            </a:r>
            <a:r>
              <a:rPr sz="1800" spc="-5" smtClean="0">
                <a:solidFill>
                  <a:srgbClr val="FFFFFF"/>
                </a:solidFill>
                <a:latin typeface="Arial"/>
                <a:cs typeface="Arial"/>
              </a:rPr>
              <a:t>;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"/>
              </a:spcBef>
            </a:pPr>
            <a:endParaRPr sz="1850">
              <a:latin typeface="Times New Roman"/>
              <a:cs typeface="Times New Roman"/>
            </a:endParaRPr>
          </a:p>
          <a:p>
            <a:pPr marL="12700" marR="5080" algn="ctr">
              <a:lnSpc>
                <a:spcPct val="100000"/>
              </a:lnSpc>
            </a:pP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создание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экономических и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организационных условий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для 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развития институтов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инициатив 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гражданского </a:t>
            </a:r>
            <a:r>
              <a:rPr sz="1800" spc="-10" smtClean="0">
                <a:solidFill>
                  <a:srgbClr val="FFFFFF"/>
                </a:solidFill>
                <a:latin typeface="Arial"/>
                <a:cs typeface="Arial"/>
              </a:rPr>
              <a:t>общества</a:t>
            </a:r>
            <a:r>
              <a:rPr lang="ru-RU" sz="1800" spc="-10" dirty="0" smtClean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lang="ru-RU" spc="-5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800" spc="-10" smtClean="0">
                <a:solidFill>
                  <a:srgbClr val="FFFFFF"/>
                </a:solidFill>
                <a:latin typeface="Arial"/>
                <a:cs typeface="Arial"/>
              </a:rPr>
              <a:t>спользования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их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потенциала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в  решении 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проблем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регионального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и 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местного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значения;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"/>
              </a:spcBef>
            </a:pPr>
            <a:endParaRPr sz="1850">
              <a:latin typeface="Times New Roman"/>
              <a:cs typeface="Times New Roman"/>
            </a:endParaRPr>
          </a:p>
          <a:p>
            <a:pPr marL="454659" marR="445770" algn="ctr">
              <a:lnSpc>
                <a:spcPct val="100000"/>
              </a:lnSpc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совершенствование муниципального 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управления </a:t>
            </a:r>
            <a:r>
              <a:rPr lang="ru-RU" spc="-5" dirty="0" smtClean="0">
                <a:solidFill>
                  <a:srgbClr val="FFFFFF"/>
                </a:solidFill>
                <a:latin typeface="Arial"/>
                <a:cs typeface="Arial"/>
              </a:rPr>
              <a:t>и м</a:t>
            </a:r>
            <a:r>
              <a:rPr sz="1800" spc="-5" smtClean="0">
                <a:solidFill>
                  <a:srgbClr val="FFFFFF"/>
                </a:solidFill>
                <a:latin typeface="Arial"/>
                <a:cs typeface="Arial"/>
              </a:rPr>
              <a:t>униципальной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службы </a:t>
            </a:r>
            <a:endParaRPr lang="ru-RU" sz="18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 marL="454659" marR="445770" algn="ctr">
              <a:lnSpc>
                <a:spcPct val="100000"/>
              </a:lnSpc>
            </a:pP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642910" y="571480"/>
            <a:ext cx="7591425" cy="12884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10700"/>
              </a:lnSpc>
            </a:pPr>
            <a:r>
              <a:rPr sz="2700" spc="-5" dirty="0">
                <a:solidFill>
                  <a:srgbClr val="6F2F9F"/>
                </a:solidFill>
              </a:rPr>
              <a:t>Д</a:t>
            </a:r>
            <a:r>
              <a:rPr sz="2150" spc="-5" dirty="0">
                <a:solidFill>
                  <a:srgbClr val="6F2F9F"/>
                </a:solidFill>
              </a:rPr>
              <a:t>ОСТИЖЕНИЕ </a:t>
            </a:r>
            <a:r>
              <a:rPr sz="2150" dirty="0">
                <a:solidFill>
                  <a:srgbClr val="6F2F9F"/>
                </a:solidFill>
              </a:rPr>
              <a:t>УКАЗАННЫХ </a:t>
            </a:r>
            <a:r>
              <a:rPr sz="2150" spc="5" dirty="0">
                <a:solidFill>
                  <a:srgbClr val="6F2F9F"/>
                </a:solidFill>
              </a:rPr>
              <a:t>ЦЕЛЕЙ </a:t>
            </a:r>
            <a:r>
              <a:rPr sz="2150" dirty="0">
                <a:solidFill>
                  <a:srgbClr val="6F2F9F"/>
                </a:solidFill>
              </a:rPr>
              <a:t>ОБЕСПЕЧИВАЕТСЯ  </a:t>
            </a:r>
            <a:r>
              <a:rPr sz="2150" spc="5" dirty="0">
                <a:solidFill>
                  <a:srgbClr val="6F2F9F"/>
                </a:solidFill>
              </a:rPr>
              <a:t>РЕШЕНИЕМ </a:t>
            </a:r>
            <a:r>
              <a:rPr sz="2150" dirty="0">
                <a:solidFill>
                  <a:srgbClr val="6F2F9F"/>
                </a:solidFill>
              </a:rPr>
              <a:t>СЛЕДУЮЩИХ </a:t>
            </a:r>
            <a:r>
              <a:rPr sz="2150" i="1" spc="-30" dirty="0">
                <a:solidFill>
                  <a:srgbClr val="6F2F9F"/>
                </a:solidFill>
                <a:latin typeface="Arial"/>
                <a:cs typeface="Arial"/>
              </a:rPr>
              <a:t>ЗАДАЧ </a:t>
            </a:r>
            <a:r>
              <a:rPr sz="2150" spc="5" dirty="0">
                <a:solidFill>
                  <a:srgbClr val="6F2F9F"/>
                </a:solidFill>
              </a:rPr>
              <a:t>МУНИЦИПАЛЬНОЙ  </a:t>
            </a:r>
            <a:r>
              <a:rPr sz="2150" spc="-15" dirty="0">
                <a:solidFill>
                  <a:srgbClr val="6F2F9F"/>
                </a:solidFill>
              </a:rPr>
              <a:t>ПРОГРАММЫ</a:t>
            </a:r>
            <a:r>
              <a:rPr sz="2700" spc="-15" dirty="0">
                <a:solidFill>
                  <a:srgbClr val="6F2F9F"/>
                </a:solidFill>
                <a:latin typeface="Arial"/>
                <a:cs typeface="Arial"/>
              </a:rPr>
              <a:t>:</a:t>
            </a:r>
            <a:endParaRPr sz="27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16787" y="1412747"/>
            <a:ext cx="7222490" cy="5184775"/>
          </a:xfrm>
          <a:custGeom>
            <a:avLst/>
            <a:gdLst/>
            <a:ahLst/>
            <a:cxnLst/>
            <a:rect l="l" t="t" r="r" b="b"/>
            <a:pathLst>
              <a:path w="7222490" h="5184775">
                <a:moveTo>
                  <a:pt x="4630115" y="0"/>
                </a:moveTo>
                <a:lnTo>
                  <a:pt x="4630115" y="1296162"/>
                </a:lnTo>
                <a:lnTo>
                  <a:pt x="0" y="1296162"/>
                </a:lnTo>
                <a:lnTo>
                  <a:pt x="0" y="3888486"/>
                </a:lnTo>
                <a:lnTo>
                  <a:pt x="4630115" y="3888486"/>
                </a:lnTo>
                <a:lnTo>
                  <a:pt x="4630115" y="5184597"/>
                </a:lnTo>
                <a:lnTo>
                  <a:pt x="7222439" y="2592324"/>
                </a:lnTo>
                <a:lnTo>
                  <a:pt x="4630115" y="0"/>
                </a:lnTo>
                <a:close/>
              </a:path>
            </a:pathLst>
          </a:custGeom>
          <a:solidFill>
            <a:srgbClr val="FFD9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1597" y="2636901"/>
            <a:ext cx="3159760" cy="2736850"/>
          </a:xfrm>
          <a:custGeom>
            <a:avLst/>
            <a:gdLst/>
            <a:ahLst/>
            <a:cxnLst/>
            <a:rect l="l" t="t" r="r" b="b"/>
            <a:pathLst>
              <a:path w="3159760" h="2736850">
                <a:moveTo>
                  <a:pt x="2703715" y="0"/>
                </a:moveTo>
                <a:lnTo>
                  <a:pt x="456057" y="0"/>
                </a:lnTo>
                <a:lnTo>
                  <a:pt x="409428" y="2354"/>
                </a:lnTo>
                <a:lnTo>
                  <a:pt x="364147" y="9266"/>
                </a:lnTo>
                <a:lnTo>
                  <a:pt x="320442" y="20506"/>
                </a:lnTo>
                <a:lnTo>
                  <a:pt x="278541" y="35843"/>
                </a:lnTo>
                <a:lnTo>
                  <a:pt x="238676" y="55050"/>
                </a:lnTo>
                <a:lnTo>
                  <a:pt x="201074" y="77895"/>
                </a:lnTo>
                <a:lnTo>
                  <a:pt x="165965" y="104151"/>
                </a:lnTo>
                <a:lnTo>
                  <a:pt x="133578" y="133588"/>
                </a:lnTo>
                <a:lnTo>
                  <a:pt x="104143" y="165975"/>
                </a:lnTo>
                <a:lnTo>
                  <a:pt x="77889" y="201085"/>
                </a:lnTo>
                <a:lnTo>
                  <a:pt x="55045" y="238687"/>
                </a:lnTo>
                <a:lnTo>
                  <a:pt x="35840" y="278552"/>
                </a:lnTo>
                <a:lnTo>
                  <a:pt x="20504" y="320451"/>
                </a:lnTo>
                <a:lnTo>
                  <a:pt x="9265" y="364154"/>
                </a:lnTo>
                <a:lnTo>
                  <a:pt x="2354" y="409433"/>
                </a:lnTo>
                <a:lnTo>
                  <a:pt x="0" y="456057"/>
                </a:lnTo>
                <a:lnTo>
                  <a:pt x="0" y="2280285"/>
                </a:lnTo>
                <a:lnTo>
                  <a:pt x="2354" y="2326908"/>
                </a:lnTo>
                <a:lnTo>
                  <a:pt x="9265" y="2372187"/>
                </a:lnTo>
                <a:lnTo>
                  <a:pt x="20504" y="2415890"/>
                </a:lnTo>
                <a:lnTo>
                  <a:pt x="35840" y="2457789"/>
                </a:lnTo>
                <a:lnTo>
                  <a:pt x="55045" y="2497654"/>
                </a:lnTo>
                <a:lnTo>
                  <a:pt x="77889" y="2535256"/>
                </a:lnTo>
                <a:lnTo>
                  <a:pt x="104143" y="2570366"/>
                </a:lnTo>
                <a:lnTo>
                  <a:pt x="133578" y="2602753"/>
                </a:lnTo>
                <a:lnTo>
                  <a:pt x="165965" y="2632190"/>
                </a:lnTo>
                <a:lnTo>
                  <a:pt x="201074" y="2658446"/>
                </a:lnTo>
                <a:lnTo>
                  <a:pt x="238676" y="2681291"/>
                </a:lnTo>
                <a:lnTo>
                  <a:pt x="278541" y="2700498"/>
                </a:lnTo>
                <a:lnTo>
                  <a:pt x="320442" y="2715835"/>
                </a:lnTo>
                <a:lnTo>
                  <a:pt x="364147" y="2727075"/>
                </a:lnTo>
                <a:lnTo>
                  <a:pt x="409428" y="2733987"/>
                </a:lnTo>
                <a:lnTo>
                  <a:pt x="456057" y="2736342"/>
                </a:lnTo>
                <a:lnTo>
                  <a:pt x="2703715" y="2736342"/>
                </a:lnTo>
                <a:lnTo>
                  <a:pt x="2750339" y="2733987"/>
                </a:lnTo>
                <a:lnTo>
                  <a:pt x="2795617" y="2727075"/>
                </a:lnTo>
                <a:lnTo>
                  <a:pt x="2839321" y="2715835"/>
                </a:lnTo>
                <a:lnTo>
                  <a:pt x="2881220" y="2700498"/>
                </a:lnTo>
                <a:lnTo>
                  <a:pt x="2921085" y="2681291"/>
                </a:lnTo>
                <a:lnTo>
                  <a:pt x="2958687" y="2658446"/>
                </a:lnTo>
                <a:lnTo>
                  <a:pt x="2993796" y="2632190"/>
                </a:lnTo>
                <a:lnTo>
                  <a:pt x="3026184" y="2602753"/>
                </a:lnTo>
                <a:lnTo>
                  <a:pt x="3055621" y="2570366"/>
                </a:lnTo>
                <a:lnTo>
                  <a:pt x="3081876" y="2535256"/>
                </a:lnTo>
                <a:lnTo>
                  <a:pt x="3104722" y="2497654"/>
                </a:lnTo>
                <a:lnTo>
                  <a:pt x="3123928" y="2457789"/>
                </a:lnTo>
                <a:lnTo>
                  <a:pt x="3139266" y="2415890"/>
                </a:lnTo>
                <a:lnTo>
                  <a:pt x="3150505" y="2372187"/>
                </a:lnTo>
                <a:lnTo>
                  <a:pt x="3157417" y="2326908"/>
                </a:lnTo>
                <a:lnTo>
                  <a:pt x="3159772" y="2280285"/>
                </a:lnTo>
                <a:lnTo>
                  <a:pt x="3159772" y="456057"/>
                </a:lnTo>
                <a:lnTo>
                  <a:pt x="3157417" y="409433"/>
                </a:lnTo>
                <a:lnTo>
                  <a:pt x="3150505" y="364154"/>
                </a:lnTo>
                <a:lnTo>
                  <a:pt x="3139266" y="320451"/>
                </a:lnTo>
                <a:lnTo>
                  <a:pt x="3123928" y="278552"/>
                </a:lnTo>
                <a:lnTo>
                  <a:pt x="3104722" y="238687"/>
                </a:lnTo>
                <a:lnTo>
                  <a:pt x="3081876" y="201085"/>
                </a:lnTo>
                <a:lnTo>
                  <a:pt x="3055621" y="165975"/>
                </a:lnTo>
                <a:lnTo>
                  <a:pt x="3026184" y="133588"/>
                </a:lnTo>
                <a:lnTo>
                  <a:pt x="2993796" y="104151"/>
                </a:lnTo>
                <a:lnTo>
                  <a:pt x="2958687" y="77895"/>
                </a:lnTo>
                <a:lnTo>
                  <a:pt x="2921085" y="55050"/>
                </a:lnTo>
                <a:lnTo>
                  <a:pt x="2881220" y="35843"/>
                </a:lnTo>
                <a:lnTo>
                  <a:pt x="2839321" y="20506"/>
                </a:lnTo>
                <a:lnTo>
                  <a:pt x="2795617" y="9266"/>
                </a:lnTo>
                <a:lnTo>
                  <a:pt x="2750339" y="2354"/>
                </a:lnTo>
                <a:lnTo>
                  <a:pt x="2703715" y="0"/>
                </a:lnTo>
                <a:close/>
              </a:path>
            </a:pathLst>
          </a:custGeom>
          <a:solidFill>
            <a:srgbClr val="9A3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81597" y="2636901"/>
            <a:ext cx="3159760" cy="2736850"/>
          </a:xfrm>
          <a:custGeom>
            <a:avLst/>
            <a:gdLst/>
            <a:ahLst/>
            <a:cxnLst/>
            <a:rect l="l" t="t" r="r" b="b"/>
            <a:pathLst>
              <a:path w="3159760" h="2736850">
                <a:moveTo>
                  <a:pt x="0" y="456057"/>
                </a:moveTo>
                <a:lnTo>
                  <a:pt x="2354" y="409433"/>
                </a:lnTo>
                <a:lnTo>
                  <a:pt x="9265" y="364154"/>
                </a:lnTo>
                <a:lnTo>
                  <a:pt x="20504" y="320451"/>
                </a:lnTo>
                <a:lnTo>
                  <a:pt x="35840" y="278552"/>
                </a:lnTo>
                <a:lnTo>
                  <a:pt x="55045" y="238687"/>
                </a:lnTo>
                <a:lnTo>
                  <a:pt x="77889" y="201085"/>
                </a:lnTo>
                <a:lnTo>
                  <a:pt x="104143" y="165975"/>
                </a:lnTo>
                <a:lnTo>
                  <a:pt x="133578" y="133588"/>
                </a:lnTo>
                <a:lnTo>
                  <a:pt x="165965" y="104151"/>
                </a:lnTo>
                <a:lnTo>
                  <a:pt x="201074" y="77895"/>
                </a:lnTo>
                <a:lnTo>
                  <a:pt x="238676" y="55050"/>
                </a:lnTo>
                <a:lnTo>
                  <a:pt x="278541" y="35843"/>
                </a:lnTo>
                <a:lnTo>
                  <a:pt x="320442" y="20506"/>
                </a:lnTo>
                <a:lnTo>
                  <a:pt x="364147" y="9266"/>
                </a:lnTo>
                <a:lnTo>
                  <a:pt x="409428" y="2354"/>
                </a:lnTo>
                <a:lnTo>
                  <a:pt x="456057" y="0"/>
                </a:lnTo>
                <a:lnTo>
                  <a:pt x="2703715" y="0"/>
                </a:lnTo>
                <a:lnTo>
                  <a:pt x="2750339" y="2354"/>
                </a:lnTo>
                <a:lnTo>
                  <a:pt x="2795617" y="9266"/>
                </a:lnTo>
                <a:lnTo>
                  <a:pt x="2839321" y="20506"/>
                </a:lnTo>
                <a:lnTo>
                  <a:pt x="2881220" y="35843"/>
                </a:lnTo>
                <a:lnTo>
                  <a:pt x="2921085" y="55050"/>
                </a:lnTo>
                <a:lnTo>
                  <a:pt x="2958687" y="77895"/>
                </a:lnTo>
                <a:lnTo>
                  <a:pt x="2993796" y="104151"/>
                </a:lnTo>
                <a:lnTo>
                  <a:pt x="3026184" y="133588"/>
                </a:lnTo>
                <a:lnTo>
                  <a:pt x="3055621" y="165975"/>
                </a:lnTo>
                <a:lnTo>
                  <a:pt x="3081876" y="201085"/>
                </a:lnTo>
                <a:lnTo>
                  <a:pt x="3104722" y="238687"/>
                </a:lnTo>
                <a:lnTo>
                  <a:pt x="3123928" y="278552"/>
                </a:lnTo>
                <a:lnTo>
                  <a:pt x="3139266" y="320451"/>
                </a:lnTo>
                <a:lnTo>
                  <a:pt x="3150505" y="364154"/>
                </a:lnTo>
                <a:lnTo>
                  <a:pt x="3157417" y="409433"/>
                </a:lnTo>
                <a:lnTo>
                  <a:pt x="3159772" y="456057"/>
                </a:lnTo>
                <a:lnTo>
                  <a:pt x="3159772" y="2280285"/>
                </a:lnTo>
                <a:lnTo>
                  <a:pt x="3157417" y="2326908"/>
                </a:lnTo>
                <a:lnTo>
                  <a:pt x="3150505" y="2372187"/>
                </a:lnTo>
                <a:lnTo>
                  <a:pt x="3139266" y="2415890"/>
                </a:lnTo>
                <a:lnTo>
                  <a:pt x="3123928" y="2457789"/>
                </a:lnTo>
                <a:lnTo>
                  <a:pt x="3104722" y="2497654"/>
                </a:lnTo>
                <a:lnTo>
                  <a:pt x="3081876" y="2535256"/>
                </a:lnTo>
                <a:lnTo>
                  <a:pt x="3055621" y="2570366"/>
                </a:lnTo>
                <a:lnTo>
                  <a:pt x="3026184" y="2602753"/>
                </a:lnTo>
                <a:lnTo>
                  <a:pt x="2993796" y="2632190"/>
                </a:lnTo>
                <a:lnTo>
                  <a:pt x="2958687" y="2658446"/>
                </a:lnTo>
                <a:lnTo>
                  <a:pt x="2921085" y="2681291"/>
                </a:lnTo>
                <a:lnTo>
                  <a:pt x="2881220" y="2700498"/>
                </a:lnTo>
                <a:lnTo>
                  <a:pt x="2839321" y="2715835"/>
                </a:lnTo>
                <a:lnTo>
                  <a:pt x="2795617" y="2727075"/>
                </a:lnTo>
                <a:lnTo>
                  <a:pt x="2750339" y="2733987"/>
                </a:lnTo>
                <a:lnTo>
                  <a:pt x="2703715" y="2736342"/>
                </a:lnTo>
                <a:lnTo>
                  <a:pt x="456057" y="2736342"/>
                </a:lnTo>
                <a:lnTo>
                  <a:pt x="409428" y="2733987"/>
                </a:lnTo>
                <a:lnTo>
                  <a:pt x="364147" y="2727075"/>
                </a:lnTo>
                <a:lnTo>
                  <a:pt x="320442" y="2715835"/>
                </a:lnTo>
                <a:lnTo>
                  <a:pt x="278541" y="2700498"/>
                </a:lnTo>
                <a:lnTo>
                  <a:pt x="238676" y="2681291"/>
                </a:lnTo>
                <a:lnTo>
                  <a:pt x="201074" y="2658446"/>
                </a:lnTo>
                <a:lnTo>
                  <a:pt x="165965" y="2632190"/>
                </a:lnTo>
                <a:lnTo>
                  <a:pt x="133578" y="2602753"/>
                </a:lnTo>
                <a:lnTo>
                  <a:pt x="104143" y="2570366"/>
                </a:lnTo>
                <a:lnTo>
                  <a:pt x="77889" y="2535256"/>
                </a:lnTo>
                <a:lnTo>
                  <a:pt x="55045" y="2497654"/>
                </a:lnTo>
                <a:lnTo>
                  <a:pt x="35840" y="2457789"/>
                </a:lnTo>
                <a:lnTo>
                  <a:pt x="20504" y="2415890"/>
                </a:lnTo>
                <a:lnTo>
                  <a:pt x="9265" y="2372187"/>
                </a:lnTo>
                <a:lnTo>
                  <a:pt x="2354" y="2326908"/>
                </a:lnTo>
                <a:lnTo>
                  <a:pt x="0" y="2280285"/>
                </a:lnTo>
                <a:lnTo>
                  <a:pt x="0" y="456057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20116" y="3267715"/>
            <a:ext cx="2680970" cy="1483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86300"/>
              </a:lnSpc>
            </a:pP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стимулирование органов  местного самоуправления  поселений 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к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наращиванию  собственного 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социально-  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экономического потенциала  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и развития муниципальной  службы</a:t>
            </a:r>
            <a:endParaRPr sz="16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499358" y="2924936"/>
            <a:ext cx="2525395" cy="2160270"/>
          </a:xfrm>
          <a:custGeom>
            <a:avLst/>
            <a:gdLst/>
            <a:ahLst/>
            <a:cxnLst/>
            <a:rect l="l" t="t" r="r" b="b"/>
            <a:pathLst>
              <a:path w="2525395" h="2160270">
                <a:moveTo>
                  <a:pt x="2164841" y="0"/>
                </a:moveTo>
                <a:lnTo>
                  <a:pt x="360044" y="0"/>
                </a:lnTo>
                <a:lnTo>
                  <a:pt x="311181" y="3286"/>
                </a:lnTo>
                <a:lnTo>
                  <a:pt x="264318" y="12858"/>
                </a:lnTo>
                <a:lnTo>
                  <a:pt x="219884" y="28289"/>
                </a:lnTo>
                <a:lnTo>
                  <a:pt x="178308" y="49148"/>
                </a:lnTo>
                <a:lnTo>
                  <a:pt x="140017" y="75009"/>
                </a:lnTo>
                <a:lnTo>
                  <a:pt x="105441" y="105441"/>
                </a:lnTo>
                <a:lnTo>
                  <a:pt x="75009" y="140017"/>
                </a:lnTo>
                <a:lnTo>
                  <a:pt x="49149" y="178307"/>
                </a:lnTo>
                <a:lnTo>
                  <a:pt x="28289" y="219884"/>
                </a:lnTo>
                <a:lnTo>
                  <a:pt x="12858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0" y="1800225"/>
                </a:lnTo>
                <a:lnTo>
                  <a:pt x="3286" y="1849088"/>
                </a:lnTo>
                <a:lnTo>
                  <a:pt x="12858" y="1895951"/>
                </a:lnTo>
                <a:lnTo>
                  <a:pt x="28289" y="1940385"/>
                </a:lnTo>
                <a:lnTo>
                  <a:pt x="49149" y="1981962"/>
                </a:lnTo>
                <a:lnTo>
                  <a:pt x="75009" y="2020252"/>
                </a:lnTo>
                <a:lnTo>
                  <a:pt x="105441" y="2054828"/>
                </a:lnTo>
                <a:lnTo>
                  <a:pt x="140017" y="2085260"/>
                </a:lnTo>
                <a:lnTo>
                  <a:pt x="178308" y="2111121"/>
                </a:lnTo>
                <a:lnTo>
                  <a:pt x="219884" y="2131980"/>
                </a:lnTo>
                <a:lnTo>
                  <a:pt x="264318" y="2147411"/>
                </a:lnTo>
                <a:lnTo>
                  <a:pt x="311181" y="2156983"/>
                </a:lnTo>
                <a:lnTo>
                  <a:pt x="360044" y="2160270"/>
                </a:lnTo>
                <a:lnTo>
                  <a:pt x="2164841" y="2160270"/>
                </a:lnTo>
                <a:lnTo>
                  <a:pt x="2213705" y="2156983"/>
                </a:lnTo>
                <a:lnTo>
                  <a:pt x="2260568" y="2147411"/>
                </a:lnTo>
                <a:lnTo>
                  <a:pt x="2305002" y="2131980"/>
                </a:lnTo>
                <a:lnTo>
                  <a:pt x="2346579" y="2111121"/>
                </a:lnTo>
                <a:lnTo>
                  <a:pt x="2384869" y="2085260"/>
                </a:lnTo>
                <a:lnTo>
                  <a:pt x="2419445" y="2054828"/>
                </a:lnTo>
                <a:lnTo>
                  <a:pt x="2449877" y="2020252"/>
                </a:lnTo>
                <a:lnTo>
                  <a:pt x="2475738" y="1981962"/>
                </a:lnTo>
                <a:lnTo>
                  <a:pt x="2496597" y="1940385"/>
                </a:lnTo>
                <a:lnTo>
                  <a:pt x="2512028" y="1895951"/>
                </a:lnTo>
                <a:lnTo>
                  <a:pt x="2521600" y="1849088"/>
                </a:lnTo>
                <a:lnTo>
                  <a:pt x="2524887" y="1800225"/>
                </a:lnTo>
                <a:lnTo>
                  <a:pt x="2524887" y="360045"/>
                </a:lnTo>
                <a:lnTo>
                  <a:pt x="2521600" y="311181"/>
                </a:lnTo>
                <a:lnTo>
                  <a:pt x="2512028" y="264318"/>
                </a:lnTo>
                <a:lnTo>
                  <a:pt x="2496597" y="219884"/>
                </a:lnTo>
                <a:lnTo>
                  <a:pt x="2475738" y="178308"/>
                </a:lnTo>
                <a:lnTo>
                  <a:pt x="2449877" y="140017"/>
                </a:lnTo>
                <a:lnTo>
                  <a:pt x="2419445" y="105441"/>
                </a:lnTo>
                <a:lnTo>
                  <a:pt x="2384869" y="75009"/>
                </a:lnTo>
                <a:lnTo>
                  <a:pt x="2346579" y="49149"/>
                </a:lnTo>
                <a:lnTo>
                  <a:pt x="2305002" y="28289"/>
                </a:lnTo>
                <a:lnTo>
                  <a:pt x="2260568" y="12858"/>
                </a:lnTo>
                <a:lnTo>
                  <a:pt x="2213705" y="3286"/>
                </a:lnTo>
                <a:lnTo>
                  <a:pt x="2164841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499358" y="2924936"/>
            <a:ext cx="2525395" cy="2160270"/>
          </a:xfrm>
          <a:custGeom>
            <a:avLst/>
            <a:gdLst/>
            <a:ahLst/>
            <a:cxnLst/>
            <a:rect l="l" t="t" r="r" b="b"/>
            <a:pathLst>
              <a:path w="2525395" h="2160270">
                <a:moveTo>
                  <a:pt x="0" y="360045"/>
                </a:moveTo>
                <a:lnTo>
                  <a:pt x="3286" y="311181"/>
                </a:lnTo>
                <a:lnTo>
                  <a:pt x="12858" y="264318"/>
                </a:lnTo>
                <a:lnTo>
                  <a:pt x="28289" y="219884"/>
                </a:lnTo>
                <a:lnTo>
                  <a:pt x="49149" y="178307"/>
                </a:lnTo>
                <a:lnTo>
                  <a:pt x="75009" y="140017"/>
                </a:lnTo>
                <a:lnTo>
                  <a:pt x="105441" y="105441"/>
                </a:lnTo>
                <a:lnTo>
                  <a:pt x="140017" y="75009"/>
                </a:lnTo>
                <a:lnTo>
                  <a:pt x="178308" y="49148"/>
                </a:lnTo>
                <a:lnTo>
                  <a:pt x="219884" y="28289"/>
                </a:lnTo>
                <a:lnTo>
                  <a:pt x="264318" y="12858"/>
                </a:lnTo>
                <a:lnTo>
                  <a:pt x="311181" y="3286"/>
                </a:lnTo>
                <a:lnTo>
                  <a:pt x="360044" y="0"/>
                </a:lnTo>
                <a:lnTo>
                  <a:pt x="2164841" y="0"/>
                </a:lnTo>
                <a:lnTo>
                  <a:pt x="2213705" y="3286"/>
                </a:lnTo>
                <a:lnTo>
                  <a:pt x="2260568" y="12858"/>
                </a:lnTo>
                <a:lnTo>
                  <a:pt x="2305002" y="28289"/>
                </a:lnTo>
                <a:lnTo>
                  <a:pt x="2346579" y="49149"/>
                </a:lnTo>
                <a:lnTo>
                  <a:pt x="2384869" y="75009"/>
                </a:lnTo>
                <a:lnTo>
                  <a:pt x="2419445" y="105441"/>
                </a:lnTo>
                <a:lnTo>
                  <a:pt x="2449877" y="140017"/>
                </a:lnTo>
                <a:lnTo>
                  <a:pt x="2475738" y="178308"/>
                </a:lnTo>
                <a:lnTo>
                  <a:pt x="2496597" y="219884"/>
                </a:lnTo>
                <a:lnTo>
                  <a:pt x="2512028" y="264318"/>
                </a:lnTo>
                <a:lnTo>
                  <a:pt x="2521600" y="311181"/>
                </a:lnTo>
                <a:lnTo>
                  <a:pt x="2524887" y="360045"/>
                </a:lnTo>
                <a:lnTo>
                  <a:pt x="2524887" y="1800225"/>
                </a:lnTo>
                <a:lnTo>
                  <a:pt x="2521600" y="1849088"/>
                </a:lnTo>
                <a:lnTo>
                  <a:pt x="2512028" y="1895951"/>
                </a:lnTo>
                <a:lnTo>
                  <a:pt x="2496597" y="1940385"/>
                </a:lnTo>
                <a:lnTo>
                  <a:pt x="2475738" y="1981962"/>
                </a:lnTo>
                <a:lnTo>
                  <a:pt x="2449877" y="2020252"/>
                </a:lnTo>
                <a:lnTo>
                  <a:pt x="2419445" y="2054828"/>
                </a:lnTo>
                <a:lnTo>
                  <a:pt x="2384869" y="2085260"/>
                </a:lnTo>
                <a:lnTo>
                  <a:pt x="2346579" y="2111121"/>
                </a:lnTo>
                <a:lnTo>
                  <a:pt x="2305002" y="2131980"/>
                </a:lnTo>
                <a:lnTo>
                  <a:pt x="2260568" y="2147411"/>
                </a:lnTo>
                <a:lnTo>
                  <a:pt x="2213705" y="2156983"/>
                </a:lnTo>
                <a:lnTo>
                  <a:pt x="2164841" y="2160270"/>
                </a:lnTo>
                <a:lnTo>
                  <a:pt x="360044" y="2160270"/>
                </a:lnTo>
                <a:lnTo>
                  <a:pt x="311181" y="2156983"/>
                </a:lnTo>
                <a:lnTo>
                  <a:pt x="264318" y="2147411"/>
                </a:lnTo>
                <a:lnTo>
                  <a:pt x="219884" y="2131980"/>
                </a:lnTo>
                <a:lnTo>
                  <a:pt x="178308" y="2111121"/>
                </a:lnTo>
                <a:lnTo>
                  <a:pt x="140017" y="2085260"/>
                </a:lnTo>
                <a:lnTo>
                  <a:pt x="105441" y="2054828"/>
                </a:lnTo>
                <a:lnTo>
                  <a:pt x="75009" y="2020252"/>
                </a:lnTo>
                <a:lnTo>
                  <a:pt x="49149" y="1981962"/>
                </a:lnTo>
                <a:lnTo>
                  <a:pt x="28289" y="1940385"/>
                </a:lnTo>
                <a:lnTo>
                  <a:pt x="12858" y="1895951"/>
                </a:lnTo>
                <a:lnTo>
                  <a:pt x="3286" y="1849088"/>
                </a:lnTo>
                <a:lnTo>
                  <a:pt x="0" y="1800225"/>
                </a:lnTo>
                <a:lnTo>
                  <a:pt x="0" y="360045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773551" y="3222056"/>
            <a:ext cx="1978660" cy="1574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1905" algn="ctr">
              <a:lnSpc>
                <a:spcPct val="86200"/>
              </a:lnSpc>
            </a:pPr>
            <a:r>
              <a:rPr sz="1700" dirty="0">
                <a:solidFill>
                  <a:srgbClr val="FFFFFF"/>
                </a:solidFill>
                <a:latin typeface="Arial"/>
                <a:cs typeface="Arial"/>
              </a:rPr>
              <a:t>повышение  профессиональ</a:t>
            </a:r>
            <a:r>
              <a:rPr sz="1700" spc="-10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1700" dirty="0">
                <a:solidFill>
                  <a:srgbClr val="FFFFFF"/>
                </a:solidFill>
                <a:latin typeface="Arial"/>
                <a:cs typeface="Arial"/>
              </a:rPr>
              <a:t>ой  </a:t>
            </a:r>
            <a:r>
              <a:rPr sz="1700" spc="-5" dirty="0">
                <a:solidFill>
                  <a:srgbClr val="FFFFFF"/>
                </a:solidFill>
                <a:latin typeface="Arial"/>
                <a:cs typeface="Arial"/>
              </a:rPr>
              <a:t>компетентности  </a:t>
            </a:r>
            <a:r>
              <a:rPr sz="1700" dirty="0">
                <a:solidFill>
                  <a:srgbClr val="FFFFFF"/>
                </a:solidFill>
                <a:latin typeface="Arial"/>
                <a:cs typeface="Arial"/>
              </a:rPr>
              <a:t>муниципальных  служащих</a:t>
            </a:r>
            <a:endParaRPr sz="1700">
              <a:latin typeface="Arial"/>
              <a:cs typeface="Arial"/>
            </a:endParaRPr>
          </a:p>
          <a:p>
            <a:pPr algn="ctr">
              <a:lnSpc>
                <a:spcPts val="1620"/>
              </a:lnSpc>
            </a:pPr>
            <a:r>
              <a:rPr sz="1700" spc="-5" dirty="0">
                <a:solidFill>
                  <a:srgbClr val="FFFFFF"/>
                </a:solidFill>
                <a:latin typeface="Arial"/>
                <a:cs typeface="Arial"/>
              </a:rPr>
              <a:t>Милютинского</a:t>
            </a:r>
            <a:endParaRPr sz="1700">
              <a:latin typeface="Arial"/>
              <a:cs typeface="Arial"/>
            </a:endParaRPr>
          </a:p>
          <a:p>
            <a:pPr algn="ctr">
              <a:lnSpc>
                <a:spcPts val="1895"/>
              </a:lnSpc>
            </a:pPr>
            <a:r>
              <a:rPr sz="1700" dirty="0">
                <a:solidFill>
                  <a:srgbClr val="FFFFFF"/>
                </a:solidFill>
                <a:latin typeface="Arial"/>
                <a:cs typeface="Arial"/>
              </a:rPr>
              <a:t>района</a:t>
            </a:r>
            <a:endParaRPr sz="17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182233" y="3140964"/>
            <a:ext cx="2492375" cy="1728470"/>
          </a:xfrm>
          <a:custGeom>
            <a:avLst/>
            <a:gdLst/>
            <a:ahLst/>
            <a:cxnLst/>
            <a:rect l="l" t="t" r="r" b="b"/>
            <a:pathLst>
              <a:path w="2492375" h="1728470">
                <a:moveTo>
                  <a:pt x="2204085" y="0"/>
                </a:moveTo>
                <a:lnTo>
                  <a:pt x="288036" y="0"/>
                </a:lnTo>
                <a:lnTo>
                  <a:pt x="241333" y="3768"/>
                </a:lnTo>
                <a:lnTo>
                  <a:pt x="197022" y="14679"/>
                </a:lnTo>
                <a:lnTo>
                  <a:pt x="155699" y="32140"/>
                </a:lnTo>
                <a:lnTo>
                  <a:pt x="117957" y="55558"/>
                </a:lnTo>
                <a:lnTo>
                  <a:pt x="84391" y="84343"/>
                </a:lnTo>
                <a:lnTo>
                  <a:pt x="55595" y="117902"/>
                </a:lnTo>
                <a:lnTo>
                  <a:pt x="32164" y="155643"/>
                </a:lnTo>
                <a:lnTo>
                  <a:pt x="14691" y="196973"/>
                </a:lnTo>
                <a:lnTo>
                  <a:pt x="3771" y="241302"/>
                </a:lnTo>
                <a:lnTo>
                  <a:pt x="0" y="288036"/>
                </a:lnTo>
                <a:lnTo>
                  <a:pt x="0" y="1440180"/>
                </a:lnTo>
                <a:lnTo>
                  <a:pt x="3771" y="1486882"/>
                </a:lnTo>
                <a:lnTo>
                  <a:pt x="14691" y="1531193"/>
                </a:lnTo>
                <a:lnTo>
                  <a:pt x="32164" y="1572516"/>
                </a:lnTo>
                <a:lnTo>
                  <a:pt x="55595" y="1610258"/>
                </a:lnTo>
                <a:lnTo>
                  <a:pt x="84391" y="1643824"/>
                </a:lnTo>
                <a:lnTo>
                  <a:pt x="117957" y="1672620"/>
                </a:lnTo>
                <a:lnTo>
                  <a:pt x="155699" y="1696051"/>
                </a:lnTo>
                <a:lnTo>
                  <a:pt x="197022" y="1713524"/>
                </a:lnTo>
                <a:lnTo>
                  <a:pt x="241333" y="1724444"/>
                </a:lnTo>
                <a:lnTo>
                  <a:pt x="288036" y="1728216"/>
                </a:lnTo>
                <a:lnTo>
                  <a:pt x="2204085" y="1728216"/>
                </a:lnTo>
                <a:lnTo>
                  <a:pt x="2250818" y="1724444"/>
                </a:lnTo>
                <a:lnTo>
                  <a:pt x="2295147" y="1713524"/>
                </a:lnTo>
                <a:lnTo>
                  <a:pt x="2336477" y="1696051"/>
                </a:lnTo>
                <a:lnTo>
                  <a:pt x="2374218" y="1672620"/>
                </a:lnTo>
                <a:lnTo>
                  <a:pt x="2407777" y="1643824"/>
                </a:lnTo>
                <a:lnTo>
                  <a:pt x="2436562" y="1610258"/>
                </a:lnTo>
                <a:lnTo>
                  <a:pt x="2459980" y="1572516"/>
                </a:lnTo>
                <a:lnTo>
                  <a:pt x="2477441" y="1531193"/>
                </a:lnTo>
                <a:lnTo>
                  <a:pt x="2488352" y="1486882"/>
                </a:lnTo>
                <a:lnTo>
                  <a:pt x="2492120" y="1440180"/>
                </a:lnTo>
                <a:lnTo>
                  <a:pt x="2492120" y="288036"/>
                </a:lnTo>
                <a:lnTo>
                  <a:pt x="2488352" y="241302"/>
                </a:lnTo>
                <a:lnTo>
                  <a:pt x="2477441" y="196973"/>
                </a:lnTo>
                <a:lnTo>
                  <a:pt x="2459980" y="155643"/>
                </a:lnTo>
                <a:lnTo>
                  <a:pt x="2436562" y="117902"/>
                </a:lnTo>
                <a:lnTo>
                  <a:pt x="2407777" y="84343"/>
                </a:lnTo>
                <a:lnTo>
                  <a:pt x="2374218" y="55558"/>
                </a:lnTo>
                <a:lnTo>
                  <a:pt x="2336477" y="32140"/>
                </a:lnTo>
                <a:lnTo>
                  <a:pt x="2295147" y="14679"/>
                </a:lnTo>
                <a:lnTo>
                  <a:pt x="2250818" y="3768"/>
                </a:lnTo>
                <a:lnTo>
                  <a:pt x="2204085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182233" y="3140964"/>
            <a:ext cx="2492375" cy="1728470"/>
          </a:xfrm>
          <a:custGeom>
            <a:avLst/>
            <a:gdLst/>
            <a:ahLst/>
            <a:cxnLst/>
            <a:rect l="l" t="t" r="r" b="b"/>
            <a:pathLst>
              <a:path w="2492375" h="1728470">
                <a:moveTo>
                  <a:pt x="0" y="288036"/>
                </a:moveTo>
                <a:lnTo>
                  <a:pt x="3771" y="241302"/>
                </a:lnTo>
                <a:lnTo>
                  <a:pt x="14691" y="196973"/>
                </a:lnTo>
                <a:lnTo>
                  <a:pt x="32164" y="155643"/>
                </a:lnTo>
                <a:lnTo>
                  <a:pt x="55595" y="117902"/>
                </a:lnTo>
                <a:lnTo>
                  <a:pt x="84391" y="84343"/>
                </a:lnTo>
                <a:lnTo>
                  <a:pt x="117957" y="55558"/>
                </a:lnTo>
                <a:lnTo>
                  <a:pt x="155699" y="32140"/>
                </a:lnTo>
                <a:lnTo>
                  <a:pt x="197022" y="14679"/>
                </a:lnTo>
                <a:lnTo>
                  <a:pt x="241333" y="3768"/>
                </a:lnTo>
                <a:lnTo>
                  <a:pt x="288036" y="0"/>
                </a:lnTo>
                <a:lnTo>
                  <a:pt x="2204085" y="0"/>
                </a:lnTo>
                <a:lnTo>
                  <a:pt x="2250818" y="3768"/>
                </a:lnTo>
                <a:lnTo>
                  <a:pt x="2295147" y="14679"/>
                </a:lnTo>
                <a:lnTo>
                  <a:pt x="2336477" y="32140"/>
                </a:lnTo>
                <a:lnTo>
                  <a:pt x="2374218" y="55558"/>
                </a:lnTo>
                <a:lnTo>
                  <a:pt x="2407777" y="84343"/>
                </a:lnTo>
                <a:lnTo>
                  <a:pt x="2436562" y="117902"/>
                </a:lnTo>
                <a:lnTo>
                  <a:pt x="2459980" y="155643"/>
                </a:lnTo>
                <a:lnTo>
                  <a:pt x="2477441" y="196973"/>
                </a:lnTo>
                <a:lnTo>
                  <a:pt x="2488352" y="241302"/>
                </a:lnTo>
                <a:lnTo>
                  <a:pt x="2492120" y="288036"/>
                </a:lnTo>
                <a:lnTo>
                  <a:pt x="2492120" y="1440180"/>
                </a:lnTo>
                <a:lnTo>
                  <a:pt x="2488352" y="1486882"/>
                </a:lnTo>
                <a:lnTo>
                  <a:pt x="2477441" y="1531193"/>
                </a:lnTo>
                <a:lnTo>
                  <a:pt x="2459980" y="1572516"/>
                </a:lnTo>
                <a:lnTo>
                  <a:pt x="2436562" y="1610258"/>
                </a:lnTo>
                <a:lnTo>
                  <a:pt x="2407777" y="1643824"/>
                </a:lnTo>
                <a:lnTo>
                  <a:pt x="2374218" y="1672620"/>
                </a:lnTo>
                <a:lnTo>
                  <a:pt x="2336477" y="1696051"/>
                </a:lnTo>
                <a:lnTo>
                  <a:pt x="2295147" y="1713524"/>
                </a:lnTo>
                <a:lnTo>
                  <a:pt x="2250818" y="1724444"/>
                </a:lnTo>
                <a:lnTo>
                  <a:pt x="2204085" y="1728216"/>
                </a:lnTo>
                <a:lnTo>
                  <a:pt x="288036" y="1728216"/>
                </a:lnTo>
                <a:lnTo>
                  <a:pt x="241333" y="1724444"/>
                </a:lnTo>
                <a:lnTo>
                  <a:pt x="197022" y="1713524"/>
                </a:lnTo>
                <a:lnTo>
                  <a:pt x="155699" y="1696051"/>
                </a:lnTo>
                <a:lnTo>
                  <a:pt x="117957" y="1672620"/>
                </a:lnTo>
                <a:lnTo>
                  <a:pt x="84391" y="1643824"/>
                </a:lnTo>
                <a:lnTo>
                  <a:pt x="55595" y="1610258"/>
                </a:lnTo>
                <a:lnTo>
                  <a:pt x="32164" y="1572516"/>
                </a:lnTo>
                <a:lnTo>
                  <a:pt x="14691" y="1531193"/>
                </a:lnTo>
                <a:lnTo>
                  <a:pt x="3771" y="1486882"/>
                </a:lnTo>
                <a:lnTo>
                  <a:pt x="0" y="1440180"/>
                </a:lnTo>
                <a:lnTo>
                  <a:pt x="0" y="288036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6444741" y="3557594"/>
            <a:ext cx="1971039" cy="90296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 marR="5080" indent="-635" algn="ctr">
              <a:lnSpc>
                <a:spcPts val="1750"/>
              </a:lnSpc>
              <a:spcBef>
                <a:spcPts val="15"/>
              </a:spcBef>
            </a:pPr>
            <a:r>
              <a:rPr sz="1700" dirty="0">
                <a:solidFill>
                  <a:srgbClr val="FFFFFF"/>
                </a:solidFill>
                <a:latin typeface="Arial"/>
                <a:cs typeface="Arial"/>
              </a:rPr>
              <a:t>повышение  при</a:t>
            </a:r>
            <a:r>
              <a:rPr sz="1700" spc="-45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700" dirty="0">
                <a:solidFill>
                  <a:srgbClr val="FFFFFF"/>
                </a:solidFill>
                <a:latin typeface="Arial"/>
                <a:cs typeface="Arial"/>
              </a:rPr>
              <a:t>ле</a:t>
            </a:r>
            <a:r>
              <a:rPr sz="1700" spc="35" dirty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1700" spc="-40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700" spc="-25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700" spc="-6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700" dirty="0">
                <a:solidFill>
                  <a:srgbClr val="FFFFFF"/>
                </a:solidFill>
                <a:latin typeface="Arial"/>
                <a:cs typeface="Arial"/>
              </a:rPr>
              <a:t>льности</a:t>
            </a:r>
            <a:endParaRPr sz="1700">
              <a:latin typeface="Arial"/>
              <a:cs typeface="Arial"/>
            </a:endParaRPr>
          </a:p>
          <a:p>
            <a:pPr marL="195580" marR="189230" algn="ctr">
              <a:lnSpc>
                <a:spcPts val="1750"/>
              </a:lnSpc>
              <a:spcBef>
                <a:spcPts val="10"/>
              </a:spcBef>
            </a:pPr>
            <a:r>
              <a:rPr sz="1700" spc="25" dirty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sz="1700" spc="-25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1700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1700" spc="-1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700" dirty="0">
                <a:solidFill>
                  <a:srgbClr val="FFFFFF"/>
                </a:solidFill>
                <a:latin typeface="Arial"/>
                <a:cs typeface="Arial"/>
              </a:rPr>
              <a:t>ц</a:t>
            </a:r>
            <a:r>
              <a:rPr sz="1700" spc="-1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700" dirty="0">
                <a:solidFill>
                  <a:srgbClr val="FFFFFF"/>
                </a:solidFill>
                <a:latin typeface="Arial"/>
                <a:cs typeface="Arial"/>
              </a:rPr>
              <a:t>пальной  </a:t>
            </a:r>
            <a:r>
              <a:rPr sz="1700" spc="5" dirty="0">
                <a:solidFill>
                  <a:srgbClr val="FFFFFF"/>
                </a:solidFill>
                <a:latin typeface="Arial"/>
                <a:cs typeface="Arial"/>
              </a:rPr>
              <a:t>службы</a:t>
            </a:r>
            <a:endParaRPr sz="17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14282" y="642918"/>
            <a:ext cx="8268970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700" spc="-65" dirty="0">
                <a:solidFill>
                  <a:srgbClr val="565F6C"/>
                </a:solidFill>
              </a:rPr>
              <a:t>Р</a:t>
            </a:r>
            <a:r>
              <a:rPr sz="2150" spc="-65" dirty="0">
                <a:solidFill>
                  <a:srgbClr val="565F6C"/>
                </a:solidFill>
              </a:rPr>
              <a:t>АСХОДЫ </a:t>
            </a:r>
            <a:r>
              <a:rPr sz="2150" spc="-20" dirty="0">
                <a:solidFill>
                  <a:srgbClr val="565F6C"/>
                </a:solidFill>
              </a:rPr>
              <a:t>МЕСТНОГО БЮДЖЕТА </a:t>
            </a:r>
            <a:r>
              <a:rPr sz="2150" spc="5" dirty="0">
                <a:solidFill>
                  <a:srgbClr val="565F6C"/>
                </a:solidFill>
              </a:rPr>
              <a:t>В </a:t>
            </a:r>
            <a:r>
              <a:rPr sz="2700" spc="-5" dirty="0">
                <a:solidFill>
                  <a:srgbClr val="565F6C"/>
                </a:solidFill>
                <a:latin typeface="Arial"/>
                <a:cs typeface="Arial"/>
              </a:rPr>
              <a:t>2015 </a:t>
            </a:r>
            <a:r>
              <a:rPr sz="2700" dirty="0">
                <a:solidFill>
                  <a:srgbClr val="565F6C"/>
                </a:solidFill>
              </a:rPr>
              <a:t>– </a:t>
            </a:r>
            <a:r>
              <a:rPr sz="2700" spc="-5" dirty="0">
                <a:solidFill>
                  <a:srgbClr val="565F6C"/>
                </a:solidFill>
                <a:latin typeface="Arial"/>
                <a:cs typeface="Arial"/>
              </a:rPr>
              <a:t>2017 </a:t>
            </a:r>
            <a:r>
              <a:rPr sz="2150" spc="-30" dirty="0">
                <a:solidFill>
                  <a:srgbClr val="565F6C"/>
                </a:solidFill>
              </a:rPr>
              <a:t>ГОДАХ </a:t>
            </a:r>
            <a:r>
              <a:rPr sz="2150" spc="5" dirty="0">
                <a:solidFill>
                  <a:srgbClr val="565F6C"/>
                </a:solidFill>
              </a:rPr>
              <a:t>НА  </a:t>
            </a:r>
            <a:r>
              <a:rPr sz="2150" spc="5">
                <a:solidFill>
                  <a:srgbClr val="565F6C"/>
                </a:solidFill>
              </a:rPr>
              <a:t>МУНИЦИПАЛЬНУЮ </a:t>
            </a:r>
            <a:r>
              <a:rPr sz="2150" spc="-20" smtClean="0">
                <a:solidFill>
                  <a:srgbClr val="565F6C"/>
                </a:solidFill>
              </a:rPr>
              <a:t>ПРОГРАММУ</a:t>
            </a:r>
            <a:r>
              <a:rPr lang="ru-RU" sz="2150" spc="-20" dirty="0" smtClean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2700" spc="5" smtClean="0">
                <a:solidFill>
                  <a:srgbClr val="565F6C"/>
                </a:solidFill>
              </a:rPr>
              <a:t>«М</a:t>
            </a:r>
            <a:r>
              <a:rPr sz="2150" spc="5" smtClean="0">
                <a:solidFill>
                  <a:srgbClr val="565F6C"/>
                </a:solidFill>
              </a:rPr>
              <a:t>УНИЦИПАЛЬНАЯ</a:t>
            </a:r>
            <a:r>
              <a:rPr sz="2150" spc="90" smtClean="0">
                <a:solidFill>
                  <a:srgbClr val="565F6C"/>
                </a:solidFill>
              </a:rPr>
              <a:t> </a:t>
            </a:r>
            <a:r>
              <a:rPr sz="2150" dirty="0">
                <a:solidFill>
                  <a:srgbClr val="565F6C"/>
                </a:solidFill>
              </a:rPr>
              <a:t>ПОЛИТИКА</a:t>
            </a:r>
            <a:r>
              <a:rPr sz="2700" dirty="0">
                <a:solidFill>
                  <a:srgbClr val="565F6C"/>
                </a:solidFill>
              </a:rPr>
              <a:t>»</a:t>
            </a:r>
            <a:endParaRPr sz="2700"/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317182" y="1910460"/>
          <a:ext cx="7632889" cy="40450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19586"/>
                <a:gridCol w="1103272"/>
                <a:gridCol w="1103272"/>
                <a:gridCol w="1103379"/>
                <a:gridCol w="1103380"/>
              </a:tblGrid>
              <a:tr h="424814">
                <a:tc>
                  <a:txBody>
                    <a:bodyPr/>
                    <a:lstStyle/>
                    <a:p>
                      <a:pPr marL="731520">
                        <a:lnSpc>
                          <a:spcPts val="1590"/>
                        </a:lnSpc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Наименование</a:t>
                      </a:r>
                      <a:r>
                        <a:rPr sz="14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подпрограммы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2014 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2015</a:t>
                      </a:r>
                      <a:r>
                        <a:rPr sz="14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2016</a:t>
                      </a:r>
                      <a:r>
                        <a:rPr sz="14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2017</a:t>
                      </a:r>
                      <a:r>
                        <a:rPr sz="14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год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1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9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4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126">
                <a:tc>
                  <a:txBody>
                    <a:bodyPr/>
                    <a:lstStyle/>
                    <a:p>
                      <a:pPr marL="59055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59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3588,2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3380,3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3382,1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3421,1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44627">
                <a:tc>
                  <a:txBody>
                    <a:bodyPr/>
                    <a:lstStyle/>
                    <a:p>
                      <a:pPr marL="59055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400" i="1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400" i="1" spc="-20" dirty="0">
                          <a:latin typeface="Times New Roman"/>
                          <a:cs typeface="Times New Roman"/>
                        </a:rPr>
                        <a:t>том</a:t>
                      </a:r>
                      <a:r>
                        <a:rPr sz="1400" i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i="1" spc="5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44169">
                <a:tc>
                  <a:txBody>
                    <a:bodyPr/>
                    <a:lstStyle/>
                    <a:p>
                      <a:pPr marL="59055">
                        <a:lnSpc>
                          <a:spcPts val="159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Развитие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муниципального управления</a:t>
                      </a:r>
                      <a:r>
                        <a:rPr sz="1400" spc="-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и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59055" marR="20637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муниципальной </a:t>
                      </a:r>
                      <a:r>
                        <a:rPr sz="1400" spc="-15" dirty="0">
                          <a:latin typeface="Times New Roman"/>
                          <a:cs typeface="Times New Roman"/>
                        </a:rPr>
                        <a:t>службы </a:t>
                      </a:r>
                      <a:r>
                        <a:rPr sz="140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lang="ru-RU" sz="1400" dirty="0" err="1" smtClean="0">
                          <a:latin typeface="Times New Roman"/>
                          <a:cs typeface="Times New Roman"/>
                        </a:rPr>
                        <a:t>Селивановском</a:t>
                      </a: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 сельском поселении</a:t>
                      </a:r>
                      <a:r>
                        <a:rPr sz="1400" smtClean="0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дополнительное профессиональное 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образование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лиц, занятых в системе местного 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самоуправления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sz="140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95"/>
                        </a:lnSpc>
                      </a:pPr>
                      <a:r>
                        <a:rPr sz="140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43342">
                <a:tc>
                  <a:txBody>
                    <a:bodyPr/>
                    <a:lstStyle/>
                    <a:p>
                      <a:pPr marL="59055">
                        <a:lnSpc>
                          <a:spcPts val="1595"/>
                        </a:lnSpc>
                      </a:pP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Обеспечение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реализации</a:t>
                      </a:r>
                      <a:r>
                        <a:rPr sz="14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муниципальной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59055">
                        <a:lnSpc>
                          <a:spcPct val="100000"/>
                        </a:lnSpc>
                      </a:pPr>
                      <a:r>
                        <a:rPr lang="ru-RU" sz="1400" dirty="0" err="1" smtClean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400" smtClean="0">
                          <a:latin typeface="Times New Roman"/>
                          <a:cs typeface="Times New Roman"/>
                        </a:rPr>
                        <a:t>рограммы </a:t>
                      </a:r>
                      <a:r>
                        <a:rPr lang="ru-RU" sz="1400" dirty="0" err="1" smtClean="0">
                          <a:latin typeface="Times New Roman"/>
                          <a:cs typeface="Times New Roman"/>
                        </a:rPr>
                        <a:t>Селивановского</a:t>
                      </a: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 сельского поселения</a:t>
                      </a:r>
                      <a:r>
                        <a:rPr lang="ru-RU" sz="1400" baseline="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smtClean="0">
                          <a:latin typeface="Times New Roman"/>
                          <a:cs typeface="Times New Roman"/>
                        </a:rPr>
                        <a:t>«Муниципальная</a:t>
                      </a:r>
                      <a:r>
                        <a:rPr sz="1400" spc="-4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latin typeface="Times New Roman"/>
                          <a:cs typeface="Times New Roman"/>
                        </a:rPr>
                        <a:t>политика»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3558,2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3380,3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3382,1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59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3421,1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object 11"/>
          <p:cNvSpPr txBox="1"/>
          <p:nvPr/>
        </p:nvSpPr>
        <p:spPr>
          <a:xfrm>
            <a:off x="6884289" y="1675765"/>
            <a:ext cx="86550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5" dirty="0">
                <a:solidFill>
                  <a:srgbClr val="565F6C"/>
                </a:solidFill>
                <a:latin typeface="Arial"/>
                <a:cs typeface="Arial"/>
              </a:rPr>
              <a:t>ТЫС</a:t>
            </a:r>
            <a:r>
              <a:rPr sz="1200" spc="5" dirty="0">
                <a:solidFill>
                  <a:srgbClr val="565F6C"/>
                </a:solidFill>
                <a:latin typeface="Arial"/>
                <a:cs typeface="Arial"/>
              </a:rPr>
              <a:t>.</a:t>
            </a:r>
            <a:r>
              <a:rPr sz="1200" spc="-95" dirty="0">
                <a:solidFill>
                  <a:srgbClr val="565F6C"/>
                </a:solidFill>
                <a:latin typeface="Arial"/>
                <a:cs typeface="Arial"/>
              </a:rPr>
              <a:t> </a:t>
            </a:r>
            <a:r>
              <a:rPr sz="950" dirty="0">
                <a:solidFill>
                  <a:srgbClr val="565F6C"/>
                </a:solidFill>
                <a:latin typeface="Arial"/>
                <a:cs typeface="Arial"/>
              </a:rPr>
              <a:t>РУБЛЕЙ</a:t>
            </a:r>
            <a:endParaRPr sz="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318766" y="0"/>
            <a:ext cx="4507865" cy="421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700" b="1" dirty="0">
                <a:solidFill>
                  <a:srgbClr val="FF0000"/>
                </a:solidFill>
                <a:latin typeface="Arial"/>
                <a:cs typeface="Arial"/>
              </a:rPr>
              <a:t>М</a:t>
            </a:r>
            <a:r>
              <a:rPr sz="2150" b="1" dirty="0">
                <a:solidFill>
                  <a:srgbClr val="FF0000"/>
                </a:solidFill>
                <a:latin typeface="Arial"/>
                <a:cs typeface="Arial"/>
              </a:rPr>
              <a:t>УНИЦИПАЛЬНАЯ</a:t>
            </a:r>
            <a:r>
              <a:rPr sz="2150" b="1" spc="15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150" b="1" spc="-20" dirty="0">
                <a:solidFill>
                  <a:srgbClr val="FF0000"/>
                </a:solidFill>
                <a:latin typeface="Arial"/>
                <a:cs typeface="Arial"/>
              </a:rPr>
              <a:t>ПРОГРАММА</a:t>
            </a:r>
            <a:endParaRPr sz="21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0017" y="411734"/>
            <a:ext cx="8965565" cy="1243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ts val="3240"/>
              </a:lnSpc>
              <a:spcBef>
                <a:spcPts val="105"/>
              </a:spcBef>
            </a:pPr>
            <a:r>
              <a:rPr sz="2700" b="1" spc="-20" dirty="0">
                <a:solidFill>
                  <a:srgbClr val="FF0000"/>
                </a:solidFill>
                <a:latin typeface="Arial"/>
                <a:cs typeface="Arial"/>
              </a:rPr>
              <a:t>«У</a:t>
            </a:r>
            <a:r>
              <a:rPr sz="2150" b="1" spc="-20" dirty="0">
                <a:solidFill>
                  <a:srgbClr val="FF0000"/>
                </a:solidFill>
                <a:latin typeface="Arial"/>
                <a:cs typeface="Arial"/>
              </a:rPr>
              <a:t>ПРАВЛЕНИЕ </a:t>
            </a:r>
            <a:r>
              <a:rPr sz="2150" b="1" spc="5" dirty="0">
                <a:solidFill>
                  <a:srgbClr val="FF0000"/>
                </a:solidFill>
                <a:latin typeface="Arial"/>
                <a:cs typeface="Arial"/>
              </a:rPr>
              <a:t>МУНИЦИПАЛЬНЫМИ </a:t>
            </a:r>
            <a:r>
              <a:rPr sz="2150" b="1" dirty="0">
                <a:solidFill>
                  <a:srgbClr val="FF0000"/>
                </a:solidFill>
                <a:latin typeface="Arial"/>
                <a:cs typeface="Arial"/>
              </a:rPr>
              <a:t>ФИНАНСАМИ </a:t>
            </a:r>
            <a:r>
              <a:rPr sz="2150" b="1" spc="5" dirty="0">
                <a:solidFill>
                  <a:srgbClr val="FF0000"/>
                </a:solidFill>
                <a:latin typeface="Arial"/>
                <a:cs typeface="Arial"/>
              </a:rPr>
              <a:t>И </a:t>
            </a:r>
            <a:r>
              <a:rPr sz="2150" b="1" dirty="0">
                <a:solidFill>
                  <a:srgbClr val="FF0000"/>
                </a:solidFill>
                <a:latin typeface="Arial"/>
                <a:cs typeface="Arial"/>
              </a:rPr>
              <a:t>СОЗДАНИЕ  </a:t>
            </a:r>
            <a:r>
              <a:rPr sz="2150" b="1" spc="-5" dirty="0">
                <a:solidFill>
                  <a:srgbClr val="FF0000"/>
                </a:solidFill>
                <a:latin typeface="Arial"/>
                <a:cs typeface="Arial"/>
              </a:rPr>
              <a:t>УСЛОВИЙ </a:t>
            </a:r>
            <a:r>
              <a:rPr sz="2150" b="1" spc="5" dirty="0">
                <a:solidFill>
                  <a:srgbClr val="FF0000"/>
                </a:solidFill>
                <a:latin typeface="Arial"/>
                <a:cs typeface="Arial"/>
              </a:rPr>
              <a:t>ДЛЯ </a:t>
            </a:r>
            <a:r>
              <a:rPr sz="2150" b="1" dirty="0">
                <a:solidFill>
                  <a:srgbClr val="FF0000"/>
                </a:solidFill>
                <a:latin typeface="Arial"/>
                <a:cs typeface="Arial"/>
              </a:rPr>
              <a:t>ЭФФЕКТИВНОГО </a:t>
            </a:r>
            <a:r>
              <a:rPr sz="2150" b="1" spc="-20" dirty="0">
                <a:solidFill>
                  <a:srgbClr val="FF0000"/>
                </a:solidFill>
                <a:latin typeface="Arial"/>
                <a:cs typeface="Arial"/>
              </a:rPr>
              <a:t>УПРАВЛЕНИЯ  </a:t>
            </a:r>
            <a:r>
              <a:rPr sz="2150" b="1" spc="5" dirty="0">
                <a:solidFill>
                  <a:srgbClr val="FF0000"/>
                </a:solidFill>
                <a:latin typeface="Arial"/>
                <a:cs typeface="Arial"/>
              </a:rPr>
              <a:t>МУНИЦИПАЛЬНЫМИ</a:t>
            </a:r>
            <a:r>
              <a:rPr sz="2150" b="1" spc="1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150" b="1" dirty="0">
                <a:solidFill>
                  <a:srgbClr val="FF0000"/>
                </a:solidFill>
                <a:latin typeface="Arial"/>
                <a:cs typeface="Arial"/>
              </a:rPr>
              <a:t>ФИНАНСАМИ</a:t>
            </a:r>
            <a:r>
              <a:rPr sz="2700" b="1" dirty="0">
                <a:solidFill>
                  <a:srgbClr val="FF0000"/>
                </a:solidFill>
                <a:latin typeface="Arial"/>
                <a:cs typeface="Arial"/>
              </a:rPr>
              <a:t>»</a:t>
            </a:r>
            <a:endParaRPr sz="27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23532" y="1916810"/>
            <a:ext cx="3456940" cy="4680585"/>
          </a:xfrm>
          <a:custGeom>
            <a:avLst/>
            <a:gdLst/>
            <a:ahLst/>
            <a:cxnLst/>
            <a:rect l="l" t="t" r="r" b="b"/>
            <a:pathLst>
              <a:path w="3456940" h="4680584">
                <a:moveTo>
                  <a:pt x="3456368" y="0"/>
                </a:moveTo>
                <a:lnTo>
                  <a:pt x="3450666" y="49555"/>
                </a:lnTo>
                <a:lnTo>
                  <a:pt x="3434423" y="95034"/>
                </a:lnTo>
                <a:lnTo>
                  <a:pt x="3408932" y="135143"/>
                </a:lnTo>
                <a:lnTo>
                  <a:pt x="3375485" y="168590"/>
                </a:lnTo>
                <a:lnTo>
                  <a:pt x="3335376" y="194082"/>
                </a:lnTo>
                <a:lnTo>
                  <a:pt x="3289897" y="210325"/>
                </a:lnTo>
                <a:lnTo>
                  <a:pt x="3240341" y="216026"/>
                </a:lnTo>
                <a:lnTo>
                  <a:pt x="216014" y="216026"/>
                </a:lnTo>
                <a:lnTo>
                  <a:pt x="166483" y="221735"/>
                </a:lnTo>
                <a:lnTo>
                  <a:pt x="121015" y="237993"/>
                </a:lnTo>
                <a:lnTo>
                  <a:pt x="80907" y="263503"/>
                </a:lnTo>
                <a:lnTo>
                  <a:pt x="47455" y="296963"/>
                </a:lnTo>
                <a:lnTo>
                  <a:pt x="21955" y="337075"/>
                </a:lnTo>
                <a:lnTo>
                  <a:pt x="5704" y="382538"/>
                </a:lnTo>
                <a:lnTo>
                  <a:pt x="0" y="432053"/>
                </a:lnTo>
                <a:lnTo>
                  <a:pt x="0" y="4464519"/>
                </a:lnTo>
                <a:lnTo>
                  <a:pt x="5704" y="4514051"/>
                </a:lnTo>
                <a:lnTo>
                  <a:pt x="21955" y="4559521"/>
                </a:lnTo>
                <a:lnTo>
                  <a:pt x="47455" y="4599631"/>
                </a:lnTo>
                <a:lnTo>
                  <a:pt x="80907" y="4633086"/>
                </a:lnTo>
                <a:lnTo>
                  <a:pt x="121015" y="4658588"/>
                </a:lnTo>
                <a:lnTo>
                  <a:pt x="166483" y="4674841"/>
                </a:lnTo>
                <a:lnTo>
                  <a:pt x="216014" y="4680546"/>
                </a:lnTo>
                <a:lnTo>
                  <a:pt x="265549" y="4674841"/>
                </a:lnTo>
                <a:lnTo>
                  <a:pt x="311021" y="4658588"/>
                </a:lnTo>
                <a:lnTo>
                  <a:pt x="351131" y="4633086"/>
                </a:lnTo>
                <a:lnTo>
                  <a:pt x="384585" y="4599631"/>
                </a:lnTo>
                <a:lnTo>
                  <a:pt x="410085" y="4559521"/>
                </a:lnTo>
                <a:lnTo>
                  <a:pt x="426336" y="4514051"/>
                </a:lnTo>
                <a:lnTo>
                  <a:pt x="432041" y="4464519"/>
                </a:lnTo>
                <a:lnTo>
                  <a:pt x="432041" y="4248492"/>
                </a:lnTo>
                <a:lnTo>
                  <a:pt x="3240341" y="4248492"/>
                </a:lnTo>
                <a:lnTo>
                  <a:pt x="3289897" y="4242787"/>
                </a:lnTo>
                <a:lnTo>
                  <a:pt x="3335376" y="4226534"/>
                </a:lnTo>
                <a:lnTo>
                  <a:pt x="3375485" y="4201032"/>
                </a:lnTo>
                <a:lnTo>
                  <a:pt x="3408932" y="4167577"/>
                </a:lnTo>
                <a:lnTo>
                  <a:pt x="3434423" y="4127467"/>
                </a:lnTo>
                <a:lnTo>
                  <a:pt x="3450666" y="4081997"/>
                </a:lnTo>
                <a:lnTo>
                  <a:pt x="3456368" y="4032465"/>
                </a:lnTo>
                <a:lnTo>
                  <a:pt x="3456368" y="648080"/>
                </a:lnTo>
                <a:lnTo>
                  <a:pt x="216014" y="648080"/>
                </a:lnTo>
                <a:lnTo>
                  <a:pt x="216014" y="432053"/>
                </a:lnTo>
                <a:lnTo>
                  <a:pt x="224502" y="390005"/>
                </a:lnTo>
                <a:lnTo>
                  <a:pt x="247651" y="355695"/>
                </a:lnTo>
                <a:lnTo>
                  <a:pt x="281985" y="332577"/>
                </a:lnTo>
                <a:lnTo>
                  <a:pt x="324027" y="324103"/>
                </a:lnTo>
                <a:lnTo>
                  <a:pt x="3456368" y="324103"/>
                </a:lnTo>
                <a:lnTo>
                  <a:pt x="3456368" y="0"/>
                </a:lnTo>
                <a:close/>
              </a:path>
              <a:path w="3456940" h="4680584">
                <a:moveTo>
                  <a:pt x="3456368" y="324103"/>
                </a:moveTo>
                <a:lnTo>
                  <a:pt x="324027" y="324103"/>
                </a:lnTo>
                <a:lnTo>
                  <a:pt x="366070" y="332577"/>
                </a:lnTo>
                <a:lnTo>
                  <a:pt x="400404" y="355695"/>
                </a:lnTo>
                <a:lnTo>
                  <a:pt x="423552" y="390005"/>
                </a:lnTo>
                <a:lnTo>
                  <a:pt x="432041" y="432053"/>
                </a:lnTo>
                <a:lnTo>
                  <a:pt x="426336" y="481609"/>
                </a:lnTo>
                <a:lnTo>
                  <a:pt x="410085" y="527088"/>
                </a:lnTo>
                <a:lnTo>
                  <a:pt x="384585" y="567197"/>
                </a:lnTo>
                <a:lnTo>
                  <a:pt x="351131" y="600644"/>
                </a:lnTo>
                <a:lnTo>
                  <a:pt x="311021" y="626136"/>
                </a:lnTo>
                <a:lnTo>
                  <a:pt x="265549" y="642379"/>
                </a:lnTo>
                <a:lnTo>
                  <a:pt x="216014" y="648080"/>
                </a:lnTo>
                <a:lnTo>
                  <a:pt x="3456368" y="648080"/>
                </a:lnTo>
                <a:lnTo>
                  <a:pt x="3456368" y="324103"/>
                </a:lnTo>
                <a:close/>
              </a:path>
              <a:path w="3456940" h="4680584">
                <a:moveTo>
                  <a:pt x="3024314" y="0"/>
                </a:moveTo>
                <a:lnTo>
                  <a:pt x="3024314" y="216026"/>
                </a:lnTo>
                <a:lnTo>
                  <a:pt x="3240341" y="216026"/>
                </a:lnTo>
                <a:lnTo>
                  <a:pt x="3240341" y="108076"/>
                </a:lnTo>
                <a:lnTo>
                  <a:pt x="3132391" y="108076"/>
                </a:lnTo>
                <a:lnTo>
                  <a:pt x="3090322" y="99583"/>
                </a:lnTo>
                <a:lnTo>
                  <a:pt x="3055969" y="76422"/>
                </a:lnTo>
                <a:lnTo>
                  <a:pt x="3032807" y="42068"/>
                </a:lnTo>
                <a:lnTo>
                  <a:pt x="3024314" y="0"/>
                </a:lnTo>
                <a:close/>
              </a:path>
              <a:path w="3456940" h="4680584">
                <a:moveTo>
                  <a:pt x="3240341" y="0"/>
                </a:moveTo>
                <a:lnTo>
                  <a:pt x="3231850" y="42068"/>
                </a:lnTo>
                <a:lnTo>
                  <a:pt x="3208702" y="76422"/>
                </a:lnTo>
                <a:lnTo>
                  <a:pt x="3174386" y="99583"/>
                </a:lnTo>
                <a:lnTo>
                  <a:pt x="3132391" y="108076"/>
                </a:lnTo>
                <a:lnTo>
                  <a:pt x="3240341" y="108076"/>
                </a:lnTo>
                <a:lnTo>
                  <a:pt x="3240341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39546" y="1700783"/>
            <a:ext cx="3240405" cy="864235"/>
          </a:xfrm>
          <a:custGeom>
            <a:avLst/>
            <a:gdLst/>
            <a:ahLst/>
            <a:cxnLst/>
            <a:rect l="l" t="t" r="r" b="b"/>
            <a:pathLst>
              <a:path w="3240404" h="864235">
                <a:moveTo>
                  <a:pt x="108013" y="540130"/>
                </a:moveTo>
                <a:lnTo>
                  <a:pt x="65970" y="548604"/>
                </a:lnTo>
                <a:lnTo>
                  <a:pt x="31637" y="571722"/>
                </a:lnTo>
                <a:lnTo>
                  <a:pt x="8488" y="606032"/>
                </a:lnTo>
                <a:lnTo>
                  <a:pt x="0" y="648080"/>
                </a:lnTo>
                <a:lnTo>
                  <a:pt x="0" y="864107"/>
                </a:lnTo>
                <a:lnTo>
                  <a:pt x="49535" y="858406"/>
                </a:lnTo>
                <a:lnTo>
                  <a:pt x="95006" y="842163"/>
                </a:lnTo>
                <a:lnTo>
                  <a:pt x="135117" y="816671"/>
                </a:lnTo>
                <a:lnTo>
                  <a:pt x="168570" y="783224"/>
                </a:lnTo>
                <a:lnTo>
                  <a:pt x="194071" y="743115"/>
                </a:lnTo>
                <a:lnTo>
                  <a:pt x="210321" y="697636"/>
                </a:lnTo>
                <a:lnTo>
                  <a:pt x="216026" y="648080"/>
                </a:lnTo>
                <a:lnTo>
                  <a:pt x="207538" y="606032"/>
                </a:lnTo>
                <a:lnTo>
                  <a:pt x="184389" y="571722"/>
                </a:lnTo>
                <a:lnTo>
                  <a:pt x="150056" y="548604"/>
                </a:lnTo>
                <a:lnTo>
                  <a:pt x="108013" y="540130"/>
                </a:lnTo>
                <a:close/>
              </a:path>
              <a:path w="3240404" h="864235">
                <a:moveTo>
                  <a:pt x="3240354" y="216026"/>
                </a:moveTo>
                <a:lnTo>
                  <a:pt x="3024327" y="216026"/>
                </a:lnTo>
                <a:lnTo>
                  <a:pt x="3024327" y="432053"/>
                </a:lnTo>
                <a:lnTo>
                  <a:pt x="3073882" y="426352"/>
                </a:lnTo>
                <a:lnTo>
                  <a:pt x="3119361" y="410109"/>
                </a:lnTo>
                <a:lnTo>
                  <a:pt x="3159471" y="384617"/>
                </a:lnTo>
                <a:lnTo>
                  <a:pt x="3192918" y="351170"/>
                </a:lnTo>
                <a:lnTo>
                  <a:pt x="3218409" y="311061"/>
                </a:lnTo>
                <a:lnTo>
                  <a:pt x="3234652" y="265582"/>
                </a:lnTo>
                <a:lnTo>
                  <a:pt x="3240354" y="216026"/>
                </a:lnTo>
                <a:close/>
              </a:path>
              <a:path w="3240404" h="864235">
                <a:moveTo>
                  <a:pt x="3024327" y="0"/>
                </a:moveTo>
                <a:lnTo>
                  <a:pt x="2974811" y="5708"/>
                </a:lnTo>
                <a:lnTo>
                  <a:pt x="2929348" y="21966"/>
                </a:lnTo>
                <a:lnTo>
                  <a:pt x="2889236" y="47476"/>
                </a:lnTo>
                <a:lnTo>
                  <a:pt x="2855776" y="80936"/>
                </a:lnTo>
                <a:lnTo>
                  <a:pt x="2830267" y="121048"/>
                </a:lnTo>
                <a:lnTo>
                  <a:pt x="2814008" y="166511"/>
                </a:lnTo>
                <a:lnTo>
                  <a:pt x="2808300" y="216026"/>
                </a:lnTo>
                <a:lnTo>
                  <a:pt x="2816793" y="258095"/>
                </a:lnTo>
                <a:lnTo>
                  <a:pt x="2839954" y="292449"/>
                </a:lnTo>
                <a:lnTo>
                  <a:pt x="2874308" y="315610"/>
                </a:lnTo>
                <a:lnTo>
                  <a:pt x="2916377" y="324103"/>
                </a:lnTo>
                <a:lnTo>
                  <a:pt x="2958372" y="315610"/>
                </a:lnTo>
                <a:lnTo>
                  <a:pt x="2992688" y="292449"/>
                </a:lnTo>
                <a:lnTo>
                  <a:pt x="3015836" y="258095"/>
                </a:lnTo>
                <a:lnTo>
                  <a:pt x="3024327" y="216026"/>
                </a:lnTo>
                <a:lnTo>
                  <a:pt x="3240354" y="216026"/>
                </a:lnTo>
                <a:lnTo>
                  <a:pt x="3234652" y="166511"/>
                </a:lnTo>
                <a:lnTo>
                  <a:pt x="3218409" y="121048"/>
                </a:lnTo>
                <a:lnTo>
                  <a:pt x="3192918" y="80936"/>
                </a:lnTo>
                <a:lnTo>
                  <a:pt x="3159471" y="47476"/>
                </a:lnTo>
                <a:lnTo>
                  <a:pt x="3119361" y="21966"/>
                </a:lnTo>
                <a:lnTo>
                  <a:pt x="3073882" y="5708"/>
                </a:lnTo>
                <a:lnTo>
                  <a:pt x="3024327" y="0"/>
                </a:lnTo>
                <a:close/>
              </a:path>
            </a:pathLst>
          </a:custGeom>
          <a:solidFill>
            <a:srgbClr val="005A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23532" y="1700783"/>
            <a:ext cx="3456940" cy="4897120"/>
          </a:xfrm>
          <a:custGeom>
            <a:avLst/>
            <a:gdLst/>
            <a:ahLst/>
            <a:cxnLst/>
            <a:rect l="l" t="t" r="r" b="b"/>
            <a:pathLst>
              <a:path w="3456940" h="4897120">
                <a:moveTo>
                  <a:pt x="0" y="648080"/>
                </a:moveTo>
                <a:lnTo>
                  <a:pt x="5704" y="598565"/>
                </a:lnTo>
                <a:lnTo>
                  <a:pt x="21955" y="553102"/>
                </a:lnTo>
                <a:lnTo>
                  <a:pt x="47455" y="512990"/>
                </a:lnTo>
                <a:lnTo>
                  <a:pt x="80907" y="479530"/>
                </a:lnTo>
                <a:lnTo>
                  <a:pt x="121015" y="454020"/>
                </a:lnTo>
                <a:lnTo>
                  <a:pt x="166483" y="437762"/>
                </a:lnTo>
                <a:lnTo>
                  <a:pt x="216014" y="432053"/>
                </a:lnTo>
                <a:lnTo>
                  <a:pt x="3024314" y="432053"/>
                </a:lnTo>
                <a:lnTo>
                  <a:pt x="3024314" y="216026"/>
                </a:lnTo>
                <a:lnTo>
                  <a:pt x="3030022" y="166511"/>
                </a:lnTo>
                <a:lnTo>
                  <a:pt x="3046281" y="121048"/>
                </a:lnTo>
                <a:lnTo>
                  <a:pt x="3071790" y="80936"/>
                </a:lnTo>
                <a:lnTo>
                  <a:pt x="3105250" y="47476"/>
                </a:lnTo>
                <a:lnTo>
                  <a:pt x="3145362" y="21966"/>
                </a:lnTo>
                <a:lnTo>
                  <a:pt x="3190825" y="5708"/>
                </a:lnTo>
                <a:lnTo>
                  <a:pt x="3240341" y="0"/>
                </a:lnTo>
                <a:lnTo>
                  <a:pt x="3289897" y="5708"/>
                </a:lnTo>
                <a:lnTo>
                  <a:pt x="3335376" y="21966"/>
                </a:lnTo>
                <a:lnTo>
                  <a:pt x="3375485" y="47476"/>
                </a:lnTo>
                <a:lnTo>
                  <a:pt x="3408932" y="80936"/>
                </a:lnTo>
                <a:lnTo>
                  <a:pt x="3434423" y="121048"/>
                </a:lnTo>
                <a:lnTo>
                  <a:pt x="3450666" y="166511"/>
                </a:lnTo>
                <a:lnTo>
                  <a:pt x="3456368" y="216026"/>
                </a:lnTo>
                <a:lnTo>
                  <a:pt x="3456368" y="4248492"/>
                </a:lnTo>
                <a:lnTo>
                  <a:pt x="3450666" y="4298024"/>
                </a:lnTo>
                <a:lnTo>
                  <a:pt x="3434423" y="4343494"/>
                </a:lnTo>
                <a:lnTo>
                  <a:pt x="3408932" y="4383604"/>
                </a:lnTo>
                <a:lnTo>
                  <a:pt x="3375485" y="4417059"/>
                </a:lnTo>
                <a:lnTo>
                  <a:pt x="3335376" y="4442561"/>
                </a:lnTo>
                <a:lnTo>
                  <a:pt x="3289897" y="4458814"/>
                </a:lnTo>
                <a:lnTo>
                  <a:pt x="3240341" y="4464519"/>
                </a:lnTo>
                <a:lnTo>
                  <a:pt x="432041" y="4464519"/>
                </a:lnTo>
                <a:lnTo>
                  <a:pt x="432041" y="4680546"/>
                </a:lnTo>
                <a:lnTo>
                  <a:pt x="426336" y="4730078"/>
                </a:lnTo>
                <a:lnTo>
                  <a:pt x="410085" y="4775548"/>
                </a:lnTo>
                <a:lnTo>
                  <a:pt x="384585" y="4815658"/>
                </a:lnTo>
                <a:lnTo>
                  <a:pt x="351131" y="4849113"/>
                </a:lnTo>
                <a:lnTo>
                  <a:pt x="311021" y="4874615"/>
                </a:lnTo>
                <a:lnTo>
                  <a:pt x="265549" y="4890868"/>
                </a:lnTo>
                <a:lnTo>
                  <a:pt x="216014" y="4896573"/>
                </a:lnTo>
                <a:lnTo>
                  <a:pt x="166483" y="4890868"/>
                </a:lnTo>
                <a:lnTo>
                  <a:pt x="121015" y="4874615"/>
                </a:lnTo>
                <a:lnTo>
                  <a:pt x="80907" y="4849113"/>
                </a:lnTo>
                <a:lnTo>
                  <a:pt x="47455" y="4815658"/>
                </a:lnTo>
                <a:lnTo>
                  <a:pt x="21955" y="4775548"/>
                </a:lnTo>
                <a:lnTo>
                  <a:pt x="5704" y="4730078"/>
                </a:lnTo>
                <a:lnTo>
                  <a:pt x="0" y="4680546"/>
                </a:lnTo>
                <a:lnTo>
                  <a:pt x="0" y="648080"/>
                </a:lnTo>
                <a:close/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347846" y="1916810"/>
            <a:ext cx="432434" cy="216535"/>
          </a:xfrm>
          <a:custGeom>
            <a:avLst/>
            <a:gdLst/>
            <a:ahLst/>
            <a:cxnLst/>
            <a:rect l="l" t="t" r="r" b="b"/>
            <a:pathLst>
              <a:path w="432435" h="216535">
                <a:moveTo>
                  <a:pt x="0" y="216026"/>
                </a:moveTo>
                <a:lnTo>
                  <a:pt x="216026" y="216026"/>
                </a:lnTo>
                <a:lnTo>
                  <a:pt x="265582" y="210325"/>
                </a:lnTo>
                <a:lnTo>
                  <a:pt x="311061" y="194082"/>
                </a:lnTo>
                <a:lnTo>
                  <a:pt x="351170" y="168590"/>
                </a:lnTo>
                <a:lnTo>
                  <a:pt x="384617" y="135143"/>
                </a:lnTo>
                <a:lnTo>
                  <a:pt x="410109" y="95034"/>
                </a:lnTo>
                <a:lnTo>
                  <a:pt x="426352" y="49555"/>
                </a:lnTo>
                <a:lnTo>
                  <a:pt x="432053" y="0"/>
                </a:lnTo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347846" y="1916810"/>
            <a:ext cx="216535" cy="216535"/>
          </a:xfrm>
          <a:custGeom>
            <a:avLst/>
            <a:gdLst/>
            <a:ahLst/>
            <a:cxnLst/>
            <a:rect l="l" t="t" r="r" b="b"/>
            <a:pathLst>
              <a:path w="216535" h="216535">
                <a:moveTo>
                  <a:pt x="216026" y="216026"/>
                </a:moveTo>
                <a:lnTo>
                  <a:pt x="216026" y="0"/>
                </a:lnTo>
                <a:lnTo>
                  <a:pt x="207535" y="42068"/>
                </a:lnTo>
                <a:lnTo>
                  <a:pt x="184388" y="76422"/>
                </a:lnTo>
                <a:lnTo>
                  <a:pt x="150072" y="99583"/>
                </a:lnTo>
                <a:lnTo>
                  <a:pt x="108076" y="108076"/>
                </a:lnTo>
                <a:lnTo>
                  <a:pt x="66008" y="99583"/>
                </a:lnTo>
                <a:lnTo>
                  <a:pt x="31654" y="76422"/>
                </a:lnTo>
                <a:lnTo>
                  <a:pt x="8493" y="42068"/>
                </a:lnTo>
                <a:lnTo>
                  <a:pt x="0" y="0"/>
                </a:lnTo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23532" y="2240914"/>
            <a:ext cx="432434" cy="324485"/>
          </a:xfrm>
          <a:custGeom>
            <a:avLst/>
            <a:gdLst/>
            <a:ahLst/>
            <a:cxnLst/>
            <a:rect l="l" t="t" r="r" b="b"/>
            <a:pathLst>
              <a:path w="432434" h="324485">
                <a:moveTo>
                  <a:pt x="216014" y="323976"/>
                </a:moveTo>
                <a:lnTo>
                  <a:pt x="216014" y="107950"/>
                </a:lnTo>
                <a:lnTo>
                  <a:pt x="224502" y="65901"/>
                </a:lnTo>
                <a:lnTo>
                  <a:pt x="247651" y="31591"/>
                </a:lnTo>
                <a:lnTo>
                  <a:pt x="281985" y="8473"/>
                </a:lnTo>
                <a:lnTo>
                  <a:pt x="324027" y="0"/>
                </a:lnTo>
                <a:lnTo>
                  <a:pt x="366070" y="8473"/>
                </a:lnTo>
                <a:lnTo>
                  <a:pt x="400404" y="31591"/>
                </a:lnTo>
                <a:lnTo>
                  <a:pt x="423552" y="65901"/>
                </a:lnTo>
                <a:lnTo>
                  <a:pt x="432041" y="107950"/>
                </a:lnTo>
                <a:lnTo>
                  <a:pt x="426336" y="157505"/>
                </a:lnTo>
                <a:lnTo>
                  <a:pt x="410085" y="202984"/>
                </a:lnTo>
                <a:lnTo>
                  <a:pt x="384585" y="243093"/>
                </a:lnTo>
                <a:lnTo>
                  <a:pt x="351131" y="276540"/>
                </a:lnTo>
                <a:lnTo>
                  <a:pt x="311021" y="302032"/>
                </a:lnTo>
                <a:lnTo>
                  <a:pt x="265549" y="318275"/>
                </a:lnTo>
                <a:lnTo>
                  <a:pt x="216014" y="323976"/>
                </a:lnTo>
                <a:lnTo>
                  <a:pt x="166483" y="318275"/>
                </a:lnTo>
                <a:lnTo>
                  <a:pt x="121015" y="302032"/>
                </a:lnTo>
                <a:lnTo>
                  <a:pt x="80907" y="276540"/>
                </a:lnTo>
                <a:lnTo>
                  <a:pt x="47455" y="243093"/>
                </a:lnTo>
                <a:lnTo>
                  <a:pt x="21955" y="202984"/>
                </a:lnTo>
                <a:lnTo>
                  <a:pt x="5704" y="157505"/>
                </a:lnTo>
                <a:lnTo>
                  <a:pt x="0" y="107950"/>
                </a:lnTo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55573" y="2348864"/>
            <a:ext cx="0" cy="3816985"/>
          </a:xfrm>
          <a:custGeom>
            <a:avLst/>
            <a:gdLst/>
            <a:ahLst/>
            <a:cxnLst/>
            <a:rect l="l" t="t" r="r" b="b"/>
            <a:pathLst>
              <a:path h="3816985">
                <a:moveTo>
                  <a:pt x="0" y="0"/>
                </a:moveTo>
                <a:lnTo>
                  <a:pt x="0" y="3816438"/>
                </a:lnTo>
              </a:path>
            </a:pathLst>
          </a:custGeom>
          <a:ln w="25400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906576" y="2387980"/>
            <a:ext cx="707390" cy="315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FFFF00"/>
                </a:solidFill>
                <a:latin typeface="Arial"/>
                <a:cs typeface="Arial"/>
              </a:rPr>
              <a:t>Ц</a:t>
            </a:r>
            <a:r>
              <a:rPr sz="2000" spc="-70" dirty="0">
                <a:solidFill>
                  <a:srgbClr val="FFFF00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srgbClr val="FFFF00"/>
                </a:solidFill>
                <a:latin typeface="Arial"/>
                <a:cs typeface="Arial"/>
              </a:rPr>
              <a:t>л</a:t>
            </a:r>
            <a:r>
              <a:rPr sz="2000" spc="-10" dirty="0">
                <a:solidFill>
                  <a:srgbClr val="FFFF00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srgbClr val="FFFF00"/>
                </a:solidFill>
                <a:latin typeface="Arial"/>
                <a:cs typeface="Arial"/>
              </a:rPr>
              <a:t>:</a:t>
            </a:r>
            <a:endParaRPr sz="20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397122" y="3638550"/>
            <a:ext cx="160020" cy="299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 dirty="0">
                <a:solidFill>
                  <a:srgbClr val="FFFF00"/>
                </a:solidFill>
                <a:latin typeface="Arial"/>
                <a:cs typeface="Arial"/>
              </a:rPr>
              <a:t>и</a:t>
            </a:r>
            <a:endParaRPr sz="19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06576" y="2769870"/>
            <a:ext cx="2439035" cy="1762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7020" marR="5080" indent="-274320">
              <a:lnSpc>
                <a:spcPct val="100000"/>
              </a:lnSpc>
              <a:buClr>
                <a:srgbClr val="FD8537"/>
              </a:buClr>
              <a:buSzPct val="68421"/>
              <a:buFont typeface="Wingdings"/>
              <a:buChar char=""/>
              <a:tabLst>
                <a:tab pos="287020" algn="l"/>
              </a:tabLst>
            </a:pPr>
            <a:r>
              <a:rPr sz="1900" spc="-10" dirty="0">
                <a:solidFill>
                  <a:srgbClr val="FFFF00"/>
                </a:solidFill>
                <a:latin typeface="Arial"/>
                <a:cs typeface="Arial"/>
              </a:rPr>
              <a:t>обеспечение  долгосрочной  </a:t>
            </a:r>
            <a:r>
              <a:rPr sz="1900" spc="-5" dirty="0">
                <a:solidFill>
                  <a:srgbClr val="FFFF00"/>
                </a:solidFill>
                <a:latin typeface="Arial"/>
                <a:cs typeface="Arial"/>
              </a:rPr>
              <a:t>сбалансирован-  ности  </a:t>
            </a:r>
            <a:r>
              <a:rPr sz="1900" spc="-10" dirty="0">
                <a:solidFill>
                  <a:srgbClr val="FFFF00"/>
                </a:solidFill>
                <a:latin typeface="Arial"/>
                <a:cs typeface="Arial"/>
              </a:rPr>
              <a:t>устойчивости  местного</a:t>
            </a:r>
            <a:r>
              <a:rPr sz="1900" spc="-4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900" spc="-20" dirty="0">
                <a:solidFill>
                  <a:srgbClr val="FFFF00"/>
                </a:solidFill>
                <a:latin typeface="Arial"/>
                <a:cs typeface="Arial"/>
              </a:rPr>
              <a:t>бюджета</a:t>
            </a:r>
            <a:r>
              <a:rPr sz="2000" spc="-20" dirty="0">
                <a:solidFill>
                  <a:srgbClr val="FFFF00"/>
                </a:solidFill>
                <a:latin typeface="Arial"/>
                <a:cs typeface="Arial"/>
              </a:rPr>
              <a:t>;</a:t>
            </a:r>
            <a:endParaRPr sz="20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6576" y="4598416"/>
            <a:ext cx="2652395" cy="1534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7020" marR="5080" indent="-274320">
              <a:lnSpc>
                <a:spcPct val="100000"/>
              </a:lnSpc>
              <a:buClr>
                <a:srgbClr val="FD8537"/>
              </a:buClr>
              <a:buSzPct val="70000"/>
              <a:buFont typeface="Wingdings"/>
              <a:buChar char=""/>
              <a:tabLst>
                <a:tab pos="287020" algn="l"/>
                <a:tab pos="931544" algn="l"/>
                <a:tab pos="1678305" algn="l"/>
              </a:tabLst>
            </a:pPr>
            <a:r>
              <a:rPr sz="2000" spc="25" dirty="0">
                <a:solidFill>
                  <a:srgbClr val="FFFF00"/>
                </a:solidFill>
                <a:latin typeface="Arial"/>
                <a:cs typeface="Arial"/>
              </a:rPr>
              <a:t>с</a:t>
            </a:r>
            <a:r>
              <a:rPr sz="2000" spc="-35" dirty="0">
                <a:solidFill>
                  <a:srgbClr val="FFFF00"/>
                </a:solidFill>
                <a:latin typeface="Arial"/>
                <a:cs typeface="Arial"/>
              </a:rPr>
              <a:t>о</a:t>
            </a:r>
            <a:r>
              <a:rPr sz="2000" spc="-45" dirty="0">
                <a:solidFill>
                  <a:srgbClr val="FFFF00"/>
                </a:solidFill>
                <a:latin typeface="Arial"/>
                <a:cs typeface="Arial"/>
              </a:rPr>
              <a:t>з</a:t>
            </a:r>
            <a:r>
              <a:rPr sz="2000" dirty="0">
                <a:solidFill>
                  <a:srgbClr val="FFFF00"/>
                </a:solidFill>
                <a:latin typeface="Arial"/>
                <a:cs typeface="Arial"/>
              </a:rPr>
              <a:t>да</a:t>
            </a:r>
            <a:r>
              <a:rPr sz="2000" spc="-20" dirty="0">
                <a:solidFill>
                  <a:srgbClr val="FFFF00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srgbClr val="FFFF00"/>
                </a:solidFill>
                <a:latin typeface="Arial"/>
                <a:cs typeface="Arial"/>
              </a:rPr>
              <a:t>ие	</a:t>
            </a:r>
            <a:r>
              <a:rPr sz="2000" spc="-45" dirty="0">
                <a:solidFill>
                  <a:srgbClr val="FFFF00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srgbClr val="FFFF00"/>
                </a:solidFill>
                <a:latin typeface="Arial"/>
                <a:cs typeface="Arial"/>
              </a:rPr>
              <a:t>с</a:t>
            </a:r>
            <a:r>
              <a:rPr sz="2000" spc="20" dirty="0">
                <a:solidFill>
                  <a:srgbClr val="FFFF00"/>
                </a:solidFill>
                <a:latin typeface="Arial"/>
                <a:cs typeface="Arial"/>
              </a:rPr>
              <a:t>л</a:t>
            </a:r>
            <a:r>
              <a:rPr sz="2000" spc="-10" dirty="0">
                <a:solidFill>
                  <a:srgbClr val="FFFF00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srgbClr val="FFFF00"/>
                </a:solidFill>
                <a:latin typeface="Arial"/>
                <a:cs typeface="Arial"/>
              </a:rPr>
              <a:t>вий  </a:t>
            </a:r>
            <a:r>
              <a:rPr sz="2000" spc="-5" dirty="0">
                <a:solidFill>
                  <a:srgbClr val="FFFF00"/>
                </a:solidFill>
                <a:latin typeface="Arial"/>
                <a:cs typeface="Arial"/>
              </a:rPr>
              <a:t>дл</a:t>
            </a:r>
            <a:r>
              <a:rPr sz="2000" dirty="0">
                <a:solidFill>
                  <a:srgbClr val="FFFF00"/>
                </a:solidFill>
                <a:latin typeface="Arial"/>
                <a:cs typeface="Arial"/>
              </a:rPr>
              <a:t>я	э</a:t>
            </a:r>
            <a:r>
              <a:rPr sz="2000" spc="-10" dirty="0">
                <a:solidFill>
                  <a:srgbClr val="FFFF00"/>
                </a:solidFill>
                <a:latin typeface="Arial"/>
                <a:cs typeface="Arial"/>
              </a:rPr>
              <a:t>ф</a:t>
            </a:r>
            <a:r>
              <a:rPr sz="2000" dirty="0">
                <a:solidFill>
                  <a:srgbClr val="FFFF00"/>
                </a:solidFill>
                <a:latin typeface="Arial"/>
                <a:cs typeface="Arial"/>
              </a:rPr>
              <a:t>фе</a:t>
            </a:r>
            <a:r>
              <a:rPr sz="2000" spc="25" dirty="0">
                <a:solidFill>
                  <a:srgbClr val="FFFF00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srgbClr val="FFFF00"/>
                </a:solidFill>
                <a:latin typeface="Arial"/>
                <a:cs typeface="Arial"/>
              </a:rPr>
              <a:t>т</a:t>
            </a:r>
            <a:r>
              <a:rPr sz="2000" spc="-10" dirty="0">
                <a:solidFill>
                  <a:srgbClr val="FFFF00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srgbClr val="FFFF00"/>
                </a:solidFill>
                <a:latin typeface="Arial"/>
                <a:cs typeface="Arial"/>
              </a:rPr>
              <a:t>вн</a:t>
            </a:r>
            <a:r>
              <a:rPr sz="2000" spc="-10" dirty="0">
                <a:solidFill>
                  <a:srgbClr val="FFFF00"/>
                </a:solidFill>
                <a:latin typeface="Arial"/>
                <a:cs typeface="Arial"/>
              </a:rPr>
              <a:t>о</a:t>
            </a:r>
            <a:r>
              <a:rPr sz="2000" spc="-50" dirty="0">
                <a:solidFill>
                  <a:srgbClr val="FFFF00"/>
                </a:solidFill>
                <a:latin typeface="Arial"/>
                <a:cs typeface="Arial"/>
              </a:rPr>
              <a:t>г</a:t>
            </a:r>
            <a:r>
              <a:rPr sz="2000" dirty="0">
                <a:solidFill>
                  <a:srgbClr val="FFFF00"/>
                </a:solidFill>
                <a:latin typeface="Arial"/>
                <a:cs typeface="Arial"/>
              </a:rPr>
              <a:t>о  </a:t>
            </a:r>
            <a:r>
              <a:rPr sz="2000" spc="-5" dirty="0">
                <a:solidFill>
                  <a:srgbClr val="FFFF00"/>
                </a:solidFill>
                <a:latin typeface="Arial"/>
                <a:cs typeface="Arial"/>
              </a:rPr>
              <a:t>управления  </a:t>
            </a:r>
            <a:r>
              <a:rPr sz="2000" dirty="0">
                <a:solidFill>
                  <a:srgbClr val="FFFF00"/>
                </a:solidFill>
                <a:latin typeface="Arial"/>
                <a:cs typeface="Arial"/>
              </a:rPr>
              <a:t>муниципальными  финансами</a:t>
            </a:r>
            <a:endParaRPr sz="20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008120" y="1882138"/>
            <a:ext cx="4943856" cy="49758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067936" y="2218308"/>
            <a:ext cx="4824603" cy="46396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69434" y="1916810"/>
            <a:ext cx="4523105" cy="120611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067936" y="1916810"/>
            <a:ext cx="4824730" cy="4941570"/>
          </a:xfrm>
          <a:custGeom>
            <a:avLst/>
            <a:gdLst/>
            <a:ahLst/>
            <a:cxnLst/>
            <a:rect l="l" t="t" r="r" b="b"/>
            <a:pathLst>
              <a:path w="4824730" h="4941570">
                <a:moveTo>
                  <a:pt x="0" y="904621"/>
                </a:moveTo>
                <a:lnTo>
                  <a:pt x="3946" y="855720"/>
                </a:lnTo>
                <a:lnTo>
                  <a:pt x="15372" y="809330"/>
                </a:lnTo>
                <a:lnTo>
                  <a:pt x="33655" y="766072"/>
                </a:lnTo>
                <a:lnTo>
                  <a:pt x="58176" y="726566"/>
                </a:lnTo>
                <a:lnTo>
                  <a:pt x="88312" y="691435"/>
                </a:lnTo>
                <a:lnTo>
                  <a:pt x="123443" y="661299"/>
                </a:lnTo>
                <a:lnTo>
                  <a:pt x="162949" y="636778"/>
                </a:lnTo>
                <a:lnTo>
                  <a:pt x="206207" y="618495"/>
                </a:lnTo>
                <a:lnTo>
                  <a:pt x="252597" y="607069"/>
                </a:lnTo>
                <a:lnTo>
                  <a:pt x="301498" y="603123"/>
                </a:lnTo>
                <a:lnTo>
                  <a:pt x="4221480" y="603123"/>
                </a:lnTo>
                <a:lnTo>
                  <a:pt x="4221480" y="301498"/>
                </a:lnTo>
                <a:lnTo>
                  <a:pt x="4225426" y="252597"/>
                </a:lnTo>
                <a:lnTo>
                  <a:pt x="4236852" y="206207"/>
                </a:lnTo>
                <a:lnTo>
                  <a:pt x="4255135" y="162949"/>
                </a:lnTo>
                <a:lnTo>
                  <a:pt x="4279656" y="123443"/>
                </a:lnTo>
                <a:lnTo>
                  <a:pt x="4309792" y="88312"/>
                </a:lnTo>
                <a:lnTo>
                  <a:pt x="4344923" y="58176"/>
                </a:lnTo>
                <a:lnTo>
                  <a:pt x="4384429" y="33655"/>
                </a:lnTo>
                <a:lnTo>
                  <a:pt x="4427687" y="15372"/>
                </a:lnTo>
                <a:lnTo>
                  <a:pt x="4474077" y="3946"/>
                </a:lnTo>
                <a:lnTo>
                  <a:pt x="4522978" y="0"/>
                </a:lnTo>
                <a:lnTo>
                  <a:pt x="4571913" y="3946"/>
                </a:lnTo>
                <a:lnTo>
                  <a:pt x="4618330" y="15372"/>
                </a:lnTo>
                <a:lnTo>
                  <a:pt x="4661610" y="33655"/>
                </a:lnTo>
                <a:lnTo>
                  <a:pt x="4701131" y="58176"/>
                </a:lnTo>
                <a:lnTo>
                  <a:pt x="4736274" y="88312"/>
                </a:lnTo>
                <a:lnTo>
                  <a:pt x="4766418" y="123443"/>
                </a:lnTo>
                <a:lnTo>
                  <a:pt x="4790943" y="162949"/>
                </a:lnTo>
                <a:lnTo>
                  <a:pt x="4809229" y="206207"/>
                </a:lnTo>
                <a:lnTo>
                  <a:pt x="4820656" y="252597"/>
                </a:lnTo>
                <a:lnTo>
                  <a:pt x="4824603" y="301498"/>
                </a:lnTo>
                <a:lnTo>
                  <a:pt x="4824603" y="4036593"/>
                </a:lnTo>
                <a:lnTo>
                  <a:pt x="4820656" y="4085500"/>
                </a:lnTo>
                <a:lnTo>
                  <a:pt x="4809229" y="4131896"/>
                </a:lnTo>
                <a:lnTo>
                  <a:pt x="4790943" y="4175158"/>
                </a:lnTo>
                <a:lnTo>
                  <a:pt x="4766418" y="4214667"/>
                </a:lnTo>
                <a:lnTo>
                  <a:pt x="4736274" y="4249801"/>
                </a:lnTo>
                <a:lnTo>
                  <a:pt x="4701131" y="4279939"/>
                </a:lnTo>
                <a:lnTo>
                  <a:pt x="4661610" y="4304460"/>
                </a:lnTo>
                <a:lnTo>
                  <a:pt x="4618330" y="4322744"/>
                </a:lnTo>
                <a:lnTo>
                  <a:pt x="4571913" y="4334170"/>
                </a:lnTo>
                <a:lnTo>
                  <a:pt x="4522978" y="4338116"/>
                </a:lnTo>
                <a:lnTo>
                  <a:pt x="603123" y="4338116"/>
                </a:lnTo>
                <a:lnTo>
                  <a:pt x="603123" y="4639652"/>
                </a:lnTo>
                <a:lnTo>
                  <a:pt x="599176" y="4688563"/>
                </a:lnTo>
                <a:lnTo>
                  <a:pt x="587749" y="4734962"/>
                </a:lnTo>
                <a:lnTo>
                  <a:pt x="569463" y="4778226"/>
                </a:lnTo>
                <a:lnTo>
                  <a:pt x="544938" y="4817736"/>
                </a:lnTo>
                <a:lnTo>
                  <a:pt x="514794" y="4852871"/>
                </a:lnTo>
                <a:lnTo>
                  <a:pt x="479651" y="4883010"/>
                </a:lnTo>
                <a:lnTo>
                  <a:pt x="440130" y="4907532"/>
                </a:lnTo>
                <a:lnTo>
                  <a:pt x="396850" y="4925816"/>
                </a:lnTo>
                <a:lnTo>
                  <a:pt x="350433" y="4937242"/>
                </a:lnTo>
                <a:lnTo>
                  <a:pt x="301498" y="4941189"/>
                </a:lnTo>
                <a:lnTo>
                  <a:pt x="252597" y="4937242"/>
                </a:lnTo>
                <a:lnTo>
                  <a:pt x="206207" y="4925816"/>
                </a:lnTo>
                <a:lnTo>
                  <a:pt x="162949" y="4907532"/>
                </a:lnTo>
                <a:lnTo>
                  <a:pt x="123443" y="4883010"/>
                </a:lnTo>
                <a:lnTo>
                  <a:pt x="88312" y="4852871"/>
                </a:lnTo>
                <a:lnTo>
                  <a:pt x="58176" y="4817736"/>
                </a:lnTo>
                <a:lnTo>
                  <a:pt x="33655" y="4778226"/>
                </a:lnTo>
                <a:lnTo>
                  <a:pt x="15372" y="4734962"/>
                </a:lnTo>
                <a:lnTo>
                  <a:pt x="3946" y="4688563"/>
                </a:lnTo>
                <a:lnTo>
                  <a:pt x="0" y="4639652"/>
                </a:lnTo>
                <a:lnTo>
                  <a:pt x="0" y="904621"/>
                </a:lnTo>
                <a:close/>
              </a:path>
            </a:pathLst>
          </a:custGeom>
          <a:ln w="12700">
            <a:solidFill>
              <a:srgbClr val="B90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289417" y="2218308"/>
            <a:ext cx="603250" cy="301625"/>
          </a:xfrm>
          <a:custGeom>
            <a:avLst/>
            <a:gdLst/>
            <a:ahLst/>
            <a:cxnLst/>
            <a:rect l="l" t="t" r="r" b="b"/>
            <a:pathLst>
              <a:path w="603250" h="301625">
                <a:moveTo>
                  <a:pt x="0" y="301625"/>
                </a:moveTo>
                <a:lnTo>
                  <a:pt x="301498" y="301625"/>
                </a:lnTo>
                <a:lnTo>
                  <a:pt x="350433" y="297678"/>
                </a:lnTo>
                <a:lnTo>
                  <a:pt x="396850" y="286251"/>
                </a:lnTo>
                <a:lnTo>
                  <a:pt x="440130" y="267965"/>
                </a:lnTo>
                <a:lnTo>
                  <a:pt x="479651" y="243440"/>
                </a:lnTo>
                <a:lnTo>
                  <a:pt x="514794" y="213296"/>
                </a:lnTo>
                <a:lnTo>
                  <a:pt x="544938" y="178153"/>
                </a:lnTo>
                <a:lnTo>
                  <a:pt x="569463" y="138632"/>
                </a:lnTo>
                <a:lnTo>
                  <a:pt x="587749" y="95352"/>
                </a:lnTo>
                <a:lnTo>
                  <a:pt x="599176" y="48935"/>
                </a:lnTo>
                <a:lnTo>
                  <a:pt x="603123" y="0"/>
                </a:lnTo>
              </a:path>
            </a:pathLst>
          </a:custGeom>
          <a:ln w="12700">
            <a:solidFill>
              <a:srgbClr val="B90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289417" y="2218308"/>
            <a:ext cx="301625" cy="301625"/>
          </a:xfrm>
          <a:custGeom>
            <a:avLst/>
            <a:gdLst/>
            <a:ahLst/>
            <a:cxnLst/>
            <a:rect l="l" t="t" r="r" b="b"/>
            <a:pathLst>
              <a:path w="301625" h="301625">
                <a:moveTo>
                  <a:pt x="301498" y="301625"/>
                </a:moveTo>
                <a:lnTo>
                  <a:pt x="301498" y="0"/>
                </a:lnTo>
                <a:lnTo>
                  <a:pt x="293818" y="47682"/>
                </a:lnTo>
                <a:lnTo>
                  <a:pt x="272428" y="89099"/>
                </a:lnTo>
                <a:lnTo>
                  <a:pt x="239803" y="121761"/>
                </a:lnTo>
                <a:lnTo>
                  <a:pt x="198418" y="143182"/>
                </a:lnTo>
                <a:lnTo>
                  <a:pt x="150749" y="150875"/>
                </a:lnTo>
                <a:lnTo>
                  <a:pt x="103079" y="143182"/>
                </a:lnTo>
                <a:lnTo>
                  <a:pt x="61694" y="121761"/>
                </a:lnTo>
                <a:lnTo>
                  <a:pt x="29069" y="89099"/>
                </a:lnTo>
                <a:lnTo>
                  <a:pt x="7679" y="47682"/>
                </a:lnTo>
                <a:lnTo>
                  <a:pt x="0" y="0"/>
                </a:lnTo>
              </a:path>
            </a:pathLst>
          </a:custGeom>
          <a:ln w="12700">
            <a:solidFill>
              <a:srgbClr val="B90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067936" y="2670682"/>
            <a:ext cx="603250" cy="452755"/>
          </a:xfrm>
          <a:custGeom>
            <a:avLst/>
            <a:gdLst/>
            <a:ahLst/>
            <a:cxnLst/>
            <a:rect l="l" t="t" r="r" b="b"/>
            <a:pathLst>
              <a:path w="603250" h="452755">
                <a:moveTo>
                  <a:pt x="301498" y="452246"/>
                </a:moveTo>
                <a:lnTo>
                  <a:pt x="301498" y="150749"/>
                </a:lnTo>
                <a:lnTo>
                  <a:pt x="309190" y="103079"/>
                </a:lnTo>
                <a:lnTo>
                  <a:pt x="330604" y="61694"/>
                </a:lnTo>
                <a:lnTo>
                  <a:pt x="363247" y="29069"/>
                </a:lnTo>
                <a:lnTo>
                  <a:pt x="404626" y="7679"/>
                </a:lnTo>
                <a:lnTo>
                  <a:pt x="452247" y="0"/>
                </a:lnTo>
                <a:lnTo>
                  <a:pt x="499929" y="7679"/>
                </a:lnTo>
                <a:lnTo>
                  <a:pt x="541346" y="29069"/>
                </a:lnTo>
                <a:lnTo>
                  <a:pt x="574008" y="61694"/>
                </a:lnTo>
                <a:lnTo>
                  <a:pt x="595429" y="103079"/>
                </a:lnTo>
                <a:lnTo>
                  <a:pt x="603123" y="150749"/>
                </a:lnTo>
                <a:lnTo>
                  <a:pt x="599176" y="199649"/>
                </a:lnTo>
                <a:lnTo>
                  <a:pt x="587749" y="246039"/>
                </a:lnTo>
                <a:lnTo>
                  <a:pt x="569463" y="289297"/>
                </a:lnTo>
                <a:lnTo>
                  <a:pt x="544938" y="328802"/>
                </a:lnTo>
                <a:lnTo>
                  <a:pt x="514794" y="363934"/>
                </a:lnTo>
                <a:lnTo>
                  <a:pt x="479651" y="394070"/>
                </a:lnTo>
                <a:lnTo>
                  <a:pt x="440130" y="418591"/>
                </a:lnTo>
                <a:lnTo>
                  <a:pt x="396850" y="436874"/>
                </a:lnTo>
                <a:lnTo>
                  <a:pt x="350433" y="448300"/>
                </a:lnTo>
                <a:lnTo>
                  <a:pt x="301498" y="452246"/>
                </a:lnTo>
                <a:lnTo>
                  <a:pt x="252597" y="448300"/>
                </a:lnTo>
                <a:lnTo>
                  <a:pt x="206207" y="436874"/>
                </a:lnTo>
                <a:lnTo>
                  <a:pt x="162949" y="418591"/>
                </a:lnTo>
                <a:lnTo>
                  <a:pt x="123443" y="394070"/>
                </a:lnTo>
                <a:lnTo>
                  <a:pt x="88312" y="363934"/>
                </a:lnTo>
                <a:lnTo>
                  <a:pt x="58176" y="328802"/>
                </a:lnTo>
                <a:lnTo>
                  <a:pt x="33655" y="289297"/>
                </a:lnTo>
                <a:lnTo>
                  <a:pt x="15372" y="246039"/>
                </a:lnTo>
                <a:lnTo>
                  <a:pt x="3946" y="199649"/>
                </a:lnTo>
                <a:lnTo>
                  <a:pt x="0" y="150749"/>
                </a:lnTo>
              </a:path>
            </a:pathLst>
          </a:custGeom>
          <a:ln w="12700">
            <a:solidFill>
              <a:srgbClr val="B90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671059" y="2821432"/>
            <a:ext cx="0" cy="3434079"/>
          </a:xfrm>
          <a:custGeom>
            <a:avLst/>
            <a:gdLst/>
            <a:ahLst/>
            <a:cxnLst/>
            <a:rect l="l" t="t" r="r" b="b"/>
            <a:pathLst>
              <a:path h="3434079">
                <a:moveTo>
                  <a:pt x="0" y="0"/>
                </a:moveTo>
                <a:lnTo>
                  <a:pt x="0" y="3433495"/>
                </a:lnTo>
              </a:path>
            </a:pathLst>
          </a:custGeom>
          <a:ln w="12700">
            <a:solidFill>
              <a:srgbClr val="B90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>
            <a:spLocks noGrp="1"/>
          </p:cNvSpPr>
          <p:nvPr>
            <p:ph type="body" idx="1"/>
          </p:nvPr>
        </p:nvSpPr>
        <p:spPr>
          <a:xfrm>
            <a:off x="457200" y="2249488"/>
            <a:ext cx="8229600" cy="39318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388485">
              <a:lnSpc>
                <a:spcPct val="100000"/>
              </a:lnSpc>
            </a:pPr>
            <a:r>
              <a:rPr spc="-10" dirty="0"/>
              <a:t>Задачи:</a:t>
            </a:r>
          </a:p>
          <a:p>
            <a:pPr marL="4388485">
              <a:lnSpc>
                <a:spcPct val="100000"/>
              </a:lnSpc>
              <a:buFont typeface="Wingdings"/>
              <a:buChar char=""/>
              <a:tabLst>
                <a:tab pos="4686300" algn="l"/>
              </a:tabLst>
            </a:pPr>
            <a:r>
              <a:rPr sz="2000" spc="-10" dirty="0"/>
              <a:t>проведение</a:t>
            </a:r>
            <a:r>
              <a:rPr sz="2000" spc="-70" dirty="0"/>
              <a:t> </a:t>
            </a:r>
            <a:r>
              <a:rPr sz="2000" dirty="0"/>
              <a:t>эффективной</a:t>
            </a:r>
          </a:p>
          <a:p>
            <a:pPr marL="4388485">
              <a:lnSpc>
                <a:spcPct val="100000"/>
              </a:lnSpc>
            </a:pPr>
            <a:r>
              <a:rPr sz="2000" spc="-15" dirty="0"/>
              <a:t>бюджетной</a:t>
            </a:r>
            <a:r>
              <a:rPr sz="2000" spc="-70" dirty="0"/>
              <a:t> </a:t>
            </a:r>
            <a:r>
              <a:rPr sz="2000" spc="-10" dirty="0"/>
              <a:t>политики;</a:t>
            </a:r>
          </a:p>
          <a:p>
            <a:pPr marL="4388485" marR="5080">
              <a:lnSpc>
                <a:spcPct val="100000"/>
              </a:lnSpc>
              <a:buFont typeface="Wingdings"/>
              <a:buChar char=""/>
              <a:tabLst>
                <a:tab pos="4686300" algn="l"/>
              </a:tabLst>
            </a:pPr>
            <a:r>
              <a:rPr sz="2000" spc="-5" dirty="0"/>
              <a:t>совершенствование</a:t>
            </a:r>
            <a:r>
              <a:rPr sz="2000" spc="-80" dirty="0"/>
              <a:t> </a:t>
            </a:r>
            <a:r>
              <a:rPr sz="2000" spc="-5" dirty="0"/>
              <a:t>системы  </a:t>
            </a:r>
            <a:r>
              <a:rPr sz="2000" spc="-10" dirty="0"/>
              <a:t>распределения </a:t>
            </a:r>
            <a:r>
              <a:rPr sz="2000" dirty="0"/>
              <a:t>и  </a:t>
            </a:r>
            <a:r>
              <a:rPr sz="2000" spc="-10" dirty="0"/>
              <a:t>перераспределения  </a:t>
            </a:r>
            <a:r>
              <a:rPr sz="2000" dirty="0"/>
              <a:t>финансовых ресурсов, форм и  </a:t>
            </a:r>
            <a:r>
              <a:rPr sz="2000" spc="-10" dirty="0"/>
              <a:t>механизмов предоставления  межбюджетных </a:t>
            </a:r>
            <a:r>
              <a:rPr sz="2000" spc="-5" dirty="0"/>
              <a:t>трансфертов,  выравнивания </a:t>
            </a:r>
            <a:r>
              <a:rPr sz="2000" spc="-15" dirty="0"/>
              <a:t>бюджетной  </a:t>
            </a:r>
            <a:r>
              <a:rPr sz="2000" spc="-5" dirty="0"/>
              <a:t>обеспеченности  </a:t>
            </a:r>
            <a:r>
              <a:rPr sz="2000" dirty="0"/>
              <a:t>муниципальных</a:t>
            </a:r>
            <a:r>
              <a:rPr sz="2000" spc="-100" dirty="0"/>
              <a:t> </a:t>
            </a:r>
            <a:r>
              <a:rPr sz="2000" spc="-5" dirty="0"/>
              <a:t>образований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535940" y="798829"/>
            <a:ext cx="7555865" cy="24827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2000" spc="20" dirty="0" smtClean="0"/>
              <a:t>В </a:t>
            </a:r>
            <a:r>
              <a:rPr lang="ru-RU" sz="2000" spc="10" dirty="0" smtClean="0"/>
              <a:t>БЮДЖЕТЕ </a:t>
            </a:r>
            <a:r>
              <a:rPr lang="ru-RU" sz="2000" spc="25" dirty="0" smtClean="0"/>
              <a:t>НА </a:t>
            </a:r>
            <a:r>
              <a:rPr lang="ru-RU" sz="2000" spc="-5" dirty="0" smtClean="0">
                <a:latin typeface="Arial"/>
                <a:cs typeface="Arial"/>
              </a:rPr>
              <a:t>2015-2017 </a:t>
            </a:r>
            <a:r>
              <a:rPr lang="ru-RU" sz="2000" spc="-5" dirty="0" smtClean="0"/>
              <a:t>ГОДЫ </a:t>
            </a:r>
            <a:r>
              <a:rPr lang="ru-RU" sz="2000" spc="120" dirty="0" smtClean="0"/>
              <a:t> </a:t>
            </a:r>
            <a:r>
              <a:rPr lang="ru-RU" sz="2000" spc="25" dirty="0" smtClean="0"/>
              <a:t>ПРЕДУСМОТРЕНЫ </a:t>
            </a:r>
            <a:r>
              <a:rPr lang="ru-RU" sz="2000" spc="-15" dirty="0" smtClean="0">
                <a:latin typeface="Arial"/>
                <a:cs typeface="Arial"/>
              </a:rPr>
              <a:t>БЮДЖЕТНЫЕ </a:t>
            </a:r>
            <a:r>
              <a:rPr lang="ru-RU" sz="2000" spc="-20" dirty="0" smtClean="0">
                <a:latin typeface="Arial"/>
                <a:cs typeface="Arial"/>
              </a:rPr>
              <a:t>АССИГНОВАНИЯ </a:t>
            </a:r>
            <a:r>
              <a:rPr lang="ru-RU" sz="2000" spc="-10" dirty="0" smtClean="0">
                <a:latin typeface="Arial"/>
                <a:cs typeface="Arial"/>
              </a:rPr>
              <a:t>НА </a:t>
            </a:r>
            <a:r>
              <a:rPr lang="ru-RU" sz="2000" spc="-5" dirty="0" smtClean="0">
                <a:latin typeface="Arial"/>
                <a:cs typeface="Arial"/>
              </a:rPr>
              <a:t>РЕАЛИЗАЦИЮ </a:t>
            </a:r>
            <a:r>
              <a:rPr lang="ru-RU" sz="2000" spc="-10" dirty="0" smtClean="0">
                <a:latin typeface="Arial"/>
                <a:cs typeface="Arial"/>
              </a:rPr>
              <a:t>МУНИЦИПАЛЬНОЙ </a:t>
            </a:r>
            <a:r>
              <a:rPr lang="ru-RU" sz="2000" spc="175" dirty="0" smtClean="0">
                <a:latin typeface="Arial"/>
                <a:cs typeface="Arial"/>
              </a:rPr>
              <a:t> </a:t>
            </a:r>
            <a:r>
              <a:rPr lang="ru-RU" sz="2000" spc="-25" dirty="0" smtClean="0">
                <a:latin typeface="Arial"/>
                <a:cs typeface="Arial"/>
              </a:rPr>
              <a:t>ПРОГРАММЫ</a:t>
            </a:r>
            <a:endParaRPr lang="ru-RU" sz="2000" dirty="0" smtClean="0">
              <a:latin typeface="Arial"/>
              <a:cs typeface="Arial"/>
            </a:endParaRPr>
          </a:p>
          <a:p>
            <a:pPr marL="12700" marR="288925" algn="ctr">
              <a:lnSpc>
                <a:spcPct val="100000"/>
              </a:lnSpc>
              <a:spcBef>
                <a:spcPts val="70"/>
              </a:spcBef>
            </a:pPr>
            <a:r>
              <a:rPr lang="ru-RU" sz="2000" spc="-20" dirty="0" smtClean="0">
                <a:latin typeface="Arial"/>
                <a:cs typeface="Arial"/>
              </a:rPr>
              <a:t>«УПРАВЛЕНИЕ </a:t>
            </a:r>
            <a:r>
              <a:rPr lang="ru-RU" sz="2000" spc="-10" dirty="0" smtClean="0">
                <a:latin typeface="Arial"/>
                <a:cs typeface="Arial"/>
              </a:rPr>
              <a:t>МУНИЦИПАЛЬНЫМИ ФИНАНСАМИ И </a:t>
            </a:r>
            <a:r>
              <a:rPr lang="ru-RU" sz="2000" spc="-15" dirty="0" smtClean="0">
                <a:latin typeface="Arial"/>
                <a:cs typeface="Arial"/>
              </a:rPr>
              <a:t>СОЗДАНИЕ УСЛОВИЙ </a:t>
            </a:r>
            <a:r>
              <a:rPr lang="ru-RU" sz="2000" spc="-10" dirty="0" smtClean="0">
                <a:latin typeface="Arial"/>
                <a:cs typeface="Arial"/>
              </a:rPr>
              <a:t>ДЛЯ  </a:t>
            </a:r>
            <a:r>
              <a:rPr lang="ru-RU" sz="2000" spc="-20" dirty="0" smtClean="0">
                <a:latin typeface="Arial"/>
                <a:cs typeface="Arial"/>
              </a:rPr>
              <a:t>ЭФФЕКТИВНОГО УПРАВЛЕНИЯ </a:t>
            </a:r>
            <a:r>
              <a:rPr lang="ru-RU" sz="2000" spc="-10" dirty="0" smtClean="0">
                <a:latin typeface="Arial"/>
                <a:cs typeface="Arial"/>
              </a:rPr>
              <a:t>МУНИЦИПАЛЬНЫМИ </a:t>
            </a:r>
            <a:r>
              <a:rPr lang="ru-RU" sz="2000" spc="45" dirty="0" smtClean="0">
                <a:latin typeface="Arial"/>
                <a:cs typeface="Arial"/>
              </a:rPr>
              <a:t> </a:t>
            </a:r>
            <a:r>
              <a:rPr lang="ru-RU" sz="2000" spc="-15" dirty="0" smtClean="0">
                <a:latin typeface="Arial"/>
                <a:cs typeface="Arial"/>
              </a:rPr>
              <a:t>ФИНАНСАМИ», тыс.руб.</a:t>
            </a:r>
            <a:endParaRPr lang="ru-RU" sz="2000" dirty="0" smtClean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8"/>
              </a:spcBef>
            </a:pPr>
            <a:endParaRPr sz="1450">
              <a:latin typeface="Times New Roman"/>
              <a:cs typeface="Times New Roman"/>
            </a:endParaRPr>
          </a:p>
        </p:txBody>
      </p:sp>
      <p:graphicFrame>
        <p:nvGraphicFramePr>
          <p:cNvPr id="35" name="Object 3"/>
          <p:cNvGraphicFramePr>
            <a:graphicFrameLocks noChangeAspect="1"/>
          </p:cNvGraphicFramePr>
          <p:nvPr/>
        </p:nvGraphicFramePr>
        <p:xfrm>
          <a:off x="1357290" y="2714620"/>
          <a:ext cx="6096000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630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63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3429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4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6"/>
                </a:lnTo>
              </a:path>
            </a:pathLst>
          </a:custGeom>
          <a:ln w="11431">
            <a:solidFill>
              <a:srgbClr val="FDC3A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10637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19050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39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6858000"/>
                </a:moveTo>
                <a:lnTo>
                  <a:pt x="304800" y="6858000"/>
                </a:lnTo>
                <a:lnTo>
                  <a:pt x="3048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DC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15400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9525">
            <a:solidFill>
              <a:srgbClr val="FD8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56447" y="5715000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39">
                <a:moveTo>
                  <a:pt x="274320" y="0"/>
                </a:moveTo>
                <a:lnTo>
                  <a:pt x="225008" y="4419"/>
                </a:lnTo>
                <a:lnTo>
                  <a:pt x="178597" y="17162"/>
                </a:lnTo>
                <a:lnTo>
                  <a:pt x="135861" y="37453"/>
                </a:lnTo>
                <a:lnTo>
                  <a:pt x="97575" y="64518"/>
                </a:lnTo>
                <a:lnTo>
                  <a:pt x="64513" y="97580"/>
                </a:lnTo>
                <a:lnTo>
                  <a:pt x="37450" y="135867"/>
                </a:lnTo>
                <a:lnTo>
                  <a:pt x="17161" y="178602"/>
                </a:lnTo>
                <a:lnTo>
                  <a:pt x="4419" y="225011"/>
                </a:lnTo>
                <a:lnTo>
                  <a:pt x="0" y="274319"/>
                </a:lnTo>
                <a:lnTo>
                  <a:pt x="4419" y="323628"/>
                </a:lnTo>
                <a:lnTo>
                  <a:pt x="17161" y="370037"/>
                </a:lnTo>
                <a:lnTo>
                  <a:pt x="37450" y="412772"/>
                </a:lnTo>
                <a:lnTo>
                  <a:pt x="64513" y="451059"/>
                </a:lnTo>
                <a:lnTo>
                  <a:pt x="97575" y="484121"/>
                </a:lnTo>
                <a:lnTo>
                  <a:pt x="135861" y="511186"/>
                </a:lnTo>
                <a:lnTo>
                  <a:pt x="178597" y="531477"/>
                </a:lnTo>
                <a:lnTo>
                  <a:pt x="225008" y="544220"/>
                </a:lnTo>
                <a:lnTo>
                  <a:pt x="274320" y="548640"/>
                </a:lnTo>
                <a:lnTo>
                  <a:pt x="323631" y="544220"/>
                </a:lnTo>
                <a:lnTo>
                  <a:pt x="370042" y="531477"/>
                </a:lnTo>
                <a:lnTo>
                  <a:pt x="412778" y="511186"/>
                </a:lnTo>
                <a:lnTo>
                  <a:pt x="451064" y="484121"/>
                </a:lnTo>
                <a:lnTo>
                  <a:pt x="484126" y="451059"/>
                </a:lnTo>
                <a:lnTo>
                  <a:pt x="511189" y="412772"/>
                </a:lnTo>
                <a:lnTo>
                  <a:pt x="531478" y="370037"/>
                </a:lnTo>
                <a:lnTo>
                  <a:pt x="544220" y="323628"/>
                </a:lnTo>
                <a:lnTo>
                  <a:pt x="548640" y="274319"/>
                </a:lnTo>
                <a:lnTo>
                  <a:pt x="544220" y="225011"/>
                </a:lnTo>
                <a:lnTo>
                  <a:pt x="531478" y="178602"/>
                </a:lnTo>
                <a:lnTo>
                  <a:pt x="511189" y="135867"/>
                </a:lnTo>
                <a:lnTo>
                  <a:pt x="484126" y="97580"/>
                </a:lnTo>
                <a:lnTo>
                  <a:pt x="451064" y="64518"/>
                </a:lnTo>
                <a:lnTo>
                  <a:pt x="412778" y="37453"/>
                </a:lnTo>
                <a:lnTo>
                  <a:pt x="370042" y="17162"/>
                </a:lnTo>
                <a:lnTo>
                  <a:pt x="323631" y="4419"/>
                </a:lnTo>
                <a:lnTo>
                  <a:pt x="274320" y="0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34797" y="447166"/>
            <a:ext cx="8675370" cy="466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000" spc="-30" dirty="0">
                <a:solidFill>
                  <a:srgbClr val="FF0000"/>
                </a:solidFill>
              </a:rPr>
              <a:t>И</a:t>
            </a:r>
            <a:r>
              <a:rPr sz="2400" spc="-30" dirty="0">
                <a:solidFill>
                  <a:srgbClr val="FF0000"/>
                </a:solidFill>
              </a:rPr>
              <a:t>СТОЧНИКИ </a:t>
            </a:r>
            <a:r>
              <a:rPr sz="2400" spc="-15" dirty="0">
                <a:solidFill>
                  <a:srgbClr val="FF0000"/>
                </a:solidFill>
              </a:rPr>
              <a:t>ФИНАНСИРОВАНИЯ ДЕФИЦИТА</a:t>
            </a:r>
            <a:r>
              <a:rPr sz="2400" spc="600" dirty="0">
                <a:solidFill>
                  <a:srgbClr val="FF0000"/>
                </a:solidFill>
              </a:rPr>
              <a:t> </a:t>
            </a:r>
            <a:r>
              <a:rPr sz="2400" spc="-30" dirty="0">
                <a:solidFill>
                  <a:srgbClr val="FF0000"/>
                </a:solidFill>
              </a:rPr>
              <a:t>МЕСТНОГО</a:t>
            </a:r>
            <a:endParaRPr sz="2400"/>
          </a:p>
        </p:txBody>
      </p:sp>
      <p:sp>
        <p:nvSpPr>
          <p:cNvPr id="10" name="object 10"/>
          <p:cNvSpPr txBox="1"/>
          <p:nvPr/>
        </p:nvSpPr>
        <p:spPr>
          <a:xfrm>
            <a:off x="3778758" y="980566"/>
            <a:ext cx="158813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35" dirty="0">
                <a:solidFill>
                  <a:srgbClr val="FF0000"/>
                </a:solidFill>
                <a:latin typeface="Arial"/>
                <a:cs typeface="Arial"/>
              </a:rPr>
              <a:t>БЮДЖЕТА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22238" y="2243074"/>
            <a:ext cx="2418080" cy="3028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6195">
              <a:lnSpc>
                <a:spcPct val="90000"/>
              </a:lnSpc>
            </a:pPr>
            <a:r>
              <a:rPr sz="2200" spc="-10" dirty="0">
                <a:latin typeface="Arial"/>
                <a:cs typeface="Arial"/>
              </a:rPr>
              <a:t>Источниками  </a:t>
            </a:r>
            <a:r>
              <a:rPr sz="2200" spc="-5" dirty="0">
                <a:latin typeface="Arial"/>
                <a:cs typeface="Arial"/>
              </a:rPr>
              <a:t>финансирования  </a:t>
            </a:r>
            <a:r>
              <a:rPr sz="2200" spc="-10" dirty="0">
                <a:latin typeface="Arial"/>
                <a:cs typeface="Arial"/>
              </a:rPr>
              <a:t>дефицита  местного</a:t>
            </a:r>
            <a:r>
              <a:rPr sz="2200" spc="-65" dirty="0">
                <a:latin typeface="Arial"/>
                <a:cs typeface="Arial"/>
              </a:rPr>
              <a:t> </a:t>
            </a:r>
            <a:r>
              <a:rPr sz="2200" spc="-25" dirty="0">
                <a:latin typeface="Arial"/>
                <a:cs typeface="Arial"/>
              </a:rPr>
              <a:t>бюджета  </a:t>
            </a:r>
            <a:r>
              <a:rPr sz="2200" spc="-5" dirty="0">
                <a:latin typeface="Arial"/>
                <a:cs typeface="Arial"/>
              </a:rPr>
              <a:t>в 2015-2017 </a:t>
            </a:r>
            <a:r>
              <a:rPr sz="2200" spc="-25" dirty="0">
                <a:latin typeface="Arial"/>
                <a:cs typeface="Arial"/>
              </a:rPr>
              <a:t>годах  </a:t>
            </a:r>
            <a:r>
              <a:rPr sz="2200" spc="-30" dirty="0">
                <a:latin typeface="Arial"/>
                <a:cs typeface="Arial"/>
              </a:rPr>
              <a:t>будут </a:t>
            </a:r>
            <a:r>
              <a:rPr sz="2200" spc="-10" dirty="0">
                <a:latin typeface="Arial"/>
                <a:cs typeface="Arial"/>
              </a:rPr>
              <a:t>выступать  </a:t>
            </a:r>
            <a:r>
              <a:rPr sz="2200" spc="-15" dirty="0">
                <a:latin typeface="Arial"/>
                <a:cs typeface="Arial"/>
              </a:rPr>
              <a:t>остатки </a:t>
            </a:r>
            <a:r>
              <a:rPr sz="2200" spc="-10" dirty="0">
                <a:latin typeface="Arial"/>
                <a:cs typeface="Arial"/>
              </a:rPr>
              <a:t>средств  </a:t>
            </a:r>
            <a:r>
              <a:rPr sz="2200" spc="-25" dirty="0">
                <a:latin typeface="Arial"/>
                <a:cs typeface="Arial"/>
              </a:rPr>
              <a:t>бюджета,  </a:t>
            </a:r>
            <a:r>
              <a:rPr sz="2200" spc="-5" dirty="0">
                <a:latin typeface="Arial"/>
                <a:cs typeface="Arial"/>
              </a:rPr>
              <a:t>сложившиеся на  </a:t>
            </a:r>
            <a:r>
              <a:rPr sz="2200" spc="-10" dirty="0">
                <a:latin typeface="Arial"/>
                <a:cs typeface="Arial"/>
              </a:rPr>
              <a:t>начало</a:t>
            </a:r>
            <a:r>
              <a:rPr sz="2200" spc="-65" dirty="0">
                <a:latin typeface="Arial"/>
                <a:cs typeface="Arial"/>
              </a:rPr>
              <a:t> </a:t>
            </a:r>
            <a:r>
              <a:rPr sz="2200" spc="-30" dirty="0">
                <a:latin typeface="Arial"/>
                <a:cs typeface="Arial"/>
              </a:rPr>
              <a:t>года</a:t>
            </a:r>
            <a:endParaRPr sz="22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38684" y="1911095"/>
            <a:ext cx="4158996" cy="48082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145282" y="3523742"/>
            <a:ext cx="34353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1,8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969389" y="4449445"/>
            <a:ext cx="34353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1,7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92835" y="3497579"/>
            <a:ext cx="34353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1,7</a:t>
            </a:r>
            <a:endParaRPr sz="18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521961" y="3928878"/>
            <a:ext cx="114935" cy="114935"/>
          </a:xfrm>
          <a:custGeom>
            <a:avLst/>
            <a:gdLst/>
            <a:ahLst/>
            <a:cxnLst/>
            <a:rect l="l" t="t" r="r" b="b"/>
            <a:pathLst>
              <a:path w="114935" h="114935">
                <a:moveTo>
                  <a:pt x="0" y="114928"/>
                </a:moveTo>
                <a:lnTo>
                  <a:pt x="114928" y="114928"/>
                </a:lnTo>
                <a:lnTo>
                  <a:pt x="114928" y="0"/>
                </a:lnTo>
                <a:lnTo>
                  <a:pt x="0" y="0"/>
                </a:lnTo>
                <a:lnTo>
                  <a:pt x="0" y="114928"/>
                </a:lnTo>
                <a:close/>
              </a:path>
            </a:pathLst>
          </a:custGeom>
          <a:solidFill>
            <a:srgbClr val="FD8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21961" y="4257935"/>
            <a:ext cx="114935" cy="114935"/>
          </a:xfrm>
          <a:custGeom>
            <a:avLst/>
            <a:gdLst/>
            <a:ahLst/>
            <a:cxnLst/>
            <a:rect l="l" t="t" r="r" b="b"/>
            <a:pathLst>
              <a:path w="114935" h="114935">
                <a:moveTo>
                  <a:pt x="0" y="114928"/>
                </a:moveTo>
                <a:lnTo>
                  <a:pt x="114928" y="114928"/>
                </a:lnTo>
                <a:lnTo>
                  <a:pt x="114928" y="0"/>
                </a:lnTo>
                <a:lnTo>
                  <a:pt x="0" y="0"/>
                </a:lnTo>
                <a:lnTo>
                  <a:pt x="0" y="114928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21961" y="4586992"/>
            <a:ext cx="114935" cy="114935"/>
          </a:xfrm>
          <a:custGeom>
            <a:avLst/>
            <a:gdLst/>
            <a:ahLst/>
            <a:cxnLst/>
            <a:rect l="l" t="t" r="r" b="b"/>
            <a:pathLst>
              <a:path w="114935" h="114935">
                <a:moveTo>
                  <a:pt x="0" y="114928"/>
                </a:moveTo>
                <a:lnTo>
                  <a:pt x="114928" y="114928"/>
                </a:lnTo>
                <a:lnTo>
                  <a:pt x="114928" y="0"/>
                </a:lnTo>
                <a:lnTo>
                  <a:pt x="0" y="0"/>
                </a:lnTo>
                <a:lnTo>
                  <a:pt x="0" y="114928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4677917" y="3839209"/>
            <a:ext cx="931544" cy="9429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2015</a:t>
            </a:r>
            <a:r>
              <a:rPr sz="1800" spc="-80" dirty="0">
                <a:latin typeface="Arial"/>
                <a:cs typeface="Arial"/>
              </a:rPr>
              <a:t> </a:t>
            </a:r>
            <a:r>
              <a:rPr sz="1800" spc="-30" dirty="0">
                <a:latin typeface="Arial"/>
                <a:cs typeface="Arial"/>
              </a:rPr>
              <a:t>год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1800" spc="-5" dirty="0">
                <a:latin typeface="Arial"/>
                <a:cs typeface="Arial"/>
              </a:rPr>
              <a:t>2016</a:t>
            </a:r>
            <a:r>
              <a:rPr sz="1800" spc="-80" dirty="0">
                <a:latin typeface="Arial"/>
                <a:cs typeface="Arial"/>
              </a:rPr>
              <a:t> </a:t>
            </a:r>
            <a:r>
              <a:rPr sz="1800" spc="-30" dirty="0">
                <a:latin typeface="Arial"/>
                <a:cs typeface="Arial"/>
              </a:rPr>
              <a:t>год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1800" spc="-5" dirty="0">
                <a:latin typeface="Arial"/>
                <a:cs typeface="Arial"/>
              </a:rPr>
              <a:t>2017</a:t>
            </a:r>
            <a:r>
              <a:rPr sz="1800" spc="-80" dirty="0">
                <a:latin typeface="Arial"/>
                <a:cs typeface="Arial"/>
              </a:rPr>
              <a:t> </a:t>
            </a:r>
            <a:r>
              <a:rPr sz="1800" spc="-30" dirty="0">
                <a:latin typeface="Arial"/>
                <a:cs typeface="Arial"/>
              </a:rPr>
              <a:t>год</a:t>
            </a:r>
            <a:endParaRPr sz="18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30200" y="2172970"/>
            <a:ext cx="93916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800" dirty="0" err="1" smtClean="0">
                <a:latin typeface="Arial"/>
                <a:cs typeface="Arial"/>
              </a:rPr>
              <a:t>тыс</a:t>
            </a:r>
            <a:r>
              <a:rPr sz="1800" smtClean="0">
                <a:latin typeface="Arial"/>
                <a:cs typeface="Arial"/>
              </a:rPr>
              <a:t>.</a:t>
            </a:r>
            <a:r>
              <a:rPr sz="1800" spc="-100" smtClean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руб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53100" y="130175"/>
            <a:ext cx="28432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Администрация </a:t>
            </a:r>
            <a:r>
              <a:rPr lang="ru-RU" sz="9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Селивановского</a:t>
            </a:r>
            <a:endParaRPr lang="ru-RU" sz="9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сельского поселения</a:t>
            </a:r>
          </a:p>
        </p:txBody>
      </p:sp>
      <p:sp>
        <p:nvSpPr>
          <p:cNvPr id="24" name="Заголовок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3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Объём бюджетных ассигнований на реализацию программ в 2015-2017 годах.</a:t>
            </a:r>
            <a:endParaRPr lang="ru-RU" sz="2300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32099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5C0E33-AFFE-4117-B51A-DCAE8085915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79388" y="2443163"/>
            <a:ext cx="1152525" cy="3079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 err="1"/>
              <a:t>тыс.руб</a:t>
            </a:r>
            <a:r>
              <a:rPr lang="ru-RU" sz="1400" b="1" i="1" dirty="0"/>
              <a:t>.</a:t>
            </a:r>
          </a:p>
        </p:txBody>
      </p:sp>
      <p:graphicFrame>
        <p:nvGraphicFramePr>
          <p:cNvPr id="96262" name="Содержимое 6"/>
          <p:cNvGraphicFramePr>
            <a:graphicFrameLocks noGrp="1" noChangeAspect="1"/>
          </p:cNvGraphicFramePr>
          <p:nvPr>
            <p:ph idx="1"/>
          </p:nvPr>
        </p:nvGraphicFramePr>
        <p:xfrm>
          <a:off x="1525588" y="2379663"/>
          <a:ext cx="6091237" cy="4064000"/>
        </p:xfrm>
        <a:graphic>
          <a:graphicData uri="http://schemas.openxmlformats.org/presentationml/2006/ole">
            <p:oleObj spid="_x0000_s96262" r:id="rId4" imgW="6090432" imgH="4066384" progId="">
              <p:embed/>
            </p:oleObj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643563" y="0"/>
            <a:ext cx="312896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solidFill>
                  <a:srgbClr val="87439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Администрация </a:t>
            </a:r>
            <a:r>
              <a:rPr lang="ru-RU" sz="900" b="1" dirty="0" err="1">
                <a:solidFill>
                  <a:srgbClr val="87439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Селивановского</a:t>
            </a:r>
            <a:endParaRPr lang="ru-RU" sz="900" b="1" dirty="0">
              <a:solidFill>
                <a:srgbClr val="87439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900" b="1" dirty="0">
                <a:solidFill>
                  <a:srgbClr val="87439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сельского поселения</a:t>
            </a:r>
          </a:p>
        </p:txBody>
      </p:sp>
      <p:sp>
        <p:nvSpPr>
          <p:cNvPr id="18" name="Заголовок 7"/>
          <p:cNvSpPr>
            <a:spLocks noGrp="1"/>
          </p:cNvSpPr>
          <p:nvPr>
            <p:ph type="title"/>
          </p:nvPr>
        </p:nvSpPr>
        <p:spPr>
          <a:xfrm>
            <a:off x="47625" y="650875"/>
            <a:ext cx="8929688" cy="96361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бюджет </a:t>
            </a:r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/>
            </a:r>
            <a:b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 2015 год и на плановый период 2016 и 2017 годов </a:t>
            </a:r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/>
            </a:r>
            <a:b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направлен на решение следующих ключевых задач</a:t>
            </a:r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:</a:t>
            </a:r>
            <a:endParaRPr lang="ru-RU" sz="2400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20835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743E32-3D0C-427D-8F8E-A7D358612AC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/>
          </a:p>
        </p:txBody>
      </p:sp>
      <p:graphicFrame>
        <p:nvGraphicFramePr>
          <p:cNvPr id="7" name="Схема 6"/>
          <p:cNvGraphicFramePr/>
          <p:nvPr/>
        </p:nvGraphicFramePr>
        <p:xfrm>
          <a:off x="323528" y="1829160"/>
          <a:ext cx="8496944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50" y="620713"/>
            <a:ext cx="8572500" cy="1152525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Динамика расходов бюджета 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</a:b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Селивановского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 сельского поселения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Милютинского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 района на культуру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41988" y="119063"/>
            <a:ext cx="28432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Администрация </a:t>
            </a:r>
            <a:r>
              <a:rPr lang="ru-RU" sz="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9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Селивановского</a:t>
            </a:r>
            <a:endParaRPr lang="ru-RU" sz="9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сельского поселения</a:t>
            </a:r>
          </a:p>
        </p:txBody>
      </p:sp>
      <p:sp>
        <p:nvSpPr>
          <p:cNvPr id="134148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403E14-D676-4DAD-ADEE-6867F25F2C9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ru-RU" dirty="0"/>
          </a:p>
        </p:txBody>
      </p:sp>
      <p:graphicFrame>
        <p:nvGraphicFramePr>
          <p:cNvPr id="97285" name="Содержимое 8"/>
          <p:cNvGraphicFramePr>
            <a:graphicFrameLocks noGrp="1" noChangeAspect="1"/>
          </p:cNvGraphicFramePr>
          <p:nvPr>
            <p:ph idx="1"/>
          </p:nvPr>
        </p:nvGraphicFramePr>
        <p:xfrm>
          <a:off x="1643063" y="2428875"/>
          <a:ext cx="6091237" cy="4064000"/>
        </p:xfrm>
        <a:graphic>
          <a:graphicData uri="http://schemas.openxmlformats.org/presentationml/2006/ole">
            <p:oleObj spid="_x0000_s97285" r:id="rId3" imgW="6090432" imgH="4066384" progId="">
              <p:embed/>
            </p:oleObj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smtClean="0"/>
              <a:t>Муниципальный долг Селивановского сельского поселения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428625" y="1857375"/>
            <a:ext cx="4038600" cy="4525963"/>
          </a:xfrm>
        </p:spPr>
        <p:txBody>
          <a:bodyPr/>
          <a:lstStyle/>
          <a:p>
            <a:pPr marL="12700" indent="133350" algn="just"/>
            <a:r>
              <a:rPr lang="ru-RU" dirty="0" smtClean="0">
                <a:solidFill>
                  <a:srgbClr val="006FC0"/>
                </a:solidFill>
                <a:latin typeface="Arial" pitchFamily="34" charset="0"/>
                <a:cs typeface="Arial" pitchFamily="34" charset="0"/>
              </a:rPr>
              <a:t>Верхний предел  муниципального  внутреннего долга предлагается к утверждению на 1 января 2016 года в сумме 0,0 тыс.руб., на 1 января 2017 года – 0,0 тыс.руб., на 1 января 2018 года – 0,0 тыс.руб. При этом предельный объем муниципального долга составляет в </a:t>
            </a:r>
          </a:p>
          <a:p>
            <a:pPr marL="12700" indent="133350" algn="just"/>
            <a:r>
              <a:rPr lang="ru-RU" dirty="0" smtClean="0">
                <a:solidFill>
                  <a:srgbClr val="006FC0"/>
                </a:solidFill>
                <a:latin typeface="Arial" pitchFamily="34" charset="0"/>
                <a:cs typeface="Arial" pitchFamily="34" charset="0"/>
              </a:rPr>
              <a:t>2015 году </a:t>
            </a:r>
            <a:r>
              <a:rPr lang="ru-RU" dirty="0" smtClean="0">
                <a:solidFill>
                  <a:srgbClr val="006FC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en-US" dirty="0" smtClean="0">
                <a:solidFill>
                  <a:srgbClr val="006FC0"/>
                </a:solidFill>
                <a:latin typeface="Arial" pitchFamily="34" charset="0"/>
                <a:cs typeface="Arial" pitchFamily="34" charset="0"/>
              </a:rPr>
              <a:t>3506</a:t>
            </a:r>
            <a:r>
              <a:rPr lang="ru-RU" dirty="0" smtClean="0">
                <a:solidFill>
                  <a:srgbClr val="006FC0"/>
                </a:solidFill>
                <a:latin typeface="Arial" pitchFamily="34" charset="0"/>
                <a:cs typeface="Arial" pitchFamily="34" charset="0"/>
              </a:rPr>
              <a:t>,0 тыс.руб.</a:t>
            </a:r>
            <a:endParaRPr lang="ru-RU" dirty="0" smtClean="0">
              <a:solidFill>
                <a:srgbClr val="006FC0"/>
              </a:solidFill>
              <a:latin typeface="Arial" pitchFamily="34" charset="0"/>
              <a:cs typeface="Arial" pitchFamily="34" charset="0"/>
            </a:endParaRPr>
          </a:p>
          <a:p>
            <a:pPr marL="12700" indent="133350" algn="just"/>
            <a:r>
              <a:rPr lang="ru-RU" dirty="0" smtClean="0">
                <a:solidFill>
                  <a:srgbClr val="006FC0"/>
                </a:solidFill>
                <a:latin typeface="Arial" pitchFamily="34" charset="0"/>
                <a:cs typeface="Arial" pitchFamily="34" charset="0"/>
              </a:rPr>
              <a:t>2016 году </a:t>
            </a:r>
            <a:r>
              <a:rPr lang="ru-RU" dirty="0" smtClean="0">
                <a:solidFill>
                  <a:srgbClr val="006FC0"/>
                </a:solidFill>
                <a:latin typeface="Arial" pitchFamily="34" charset="0"/>
                <a:cs typeface="Arial" pitchFamily="34" charset="0"/>
              </a:rPr>
              <a:t>– 3621,3 тыс.руб.</a:t>
            </a:r>
            <a:endParaRPr lang="ru-RU" dirty="0" smtClean="0">
              <a:solidFill>
                <a:srgbClr val="006FC0"/>
              </a:solidFill>
              <a:latin typeface="Arial" pitchFamily="34" charset="0"/>
              <a:cs typeface="Arial" pitchFamily="34" charset="0"/>
            </a:endParaRPr>
          </a:p>
          <a:p>
            <a:pPr marL="12700" indent="133350" algn="just"/>
            <a:r>
              <a:rPr lang="ru-RU" dirty="0" smtClean="0">
                <a:solidFill>
                  <a:srgbClr val="006FC0"/>
                </a:solidFill>
                <a:latin typeface="Arial" pitchFamily="34" charset="0"/>
                <a:cs typeface="Arial" pitchFamily="34" charset="0"/>
              </a:rPr>
              <a:t>2017 году </a:t>
            </a:r>
            <a:r>
              <a:rPr lang="ru-RU" dirty="0" smtClean="0">
                <a:solidFill>
                  <a:srgbClr val="006FC0"/>
                </a:solidFill>
                <a:latin typeface="Arial" pitchFamily="34" charset="0"/>
                <a:cs typeface="Arial" pitchFamily="34" charset="0"/>
              </a:rPr>
              <a:t>– 3566,5 тыс.руб.</a:t>
            </a:r>
            <a:endParaRPr lang="ru-RU" dirty="0" smtClean="0">
              <a:solidFill>
                <a:srgbClr val="006FC0"/>
              </a:solidFill>
              <a:latin typeface="Arial" pitchFamily="34" charset="0"/>
              <a:cs typeface="Arial" pitchFamily="34" charset="0"/>
            </a:endParaRPr>
          </a:p>
          <a:p>
            <a:pPr marL="12700" indent="133350" algn="just"/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12700" indent="133350" algn="just"/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sz="half" idx="2"/>
          </p:nvPr>
        </p:nvGraphicFramePr>
        <p:xfrm>
          <a:off x="5357813" y="6286500"/>
          <a:ext cx="3328987" cy="488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35F34F-51C0-4C28-949F-89F6D0E37B04}" type="slidenum">
              <a:rPr lang="ru-RU" smtClean="0"/>
              <a:pPr>
                <a:defRPr/>
              </a:pPr>
              <a:t>51</a:t>
            </a:fld>
            <a:endParaRPr lang="ru-RU" dirty="0"/>
          </a:p>
        </p:txBody>
      </p:sp>
      <p:graphicFrame>
        <p:nvGraphicFramePr>
          <p:cNvPr id="8" name="object 25"/>
          <p:cNvGraphicFramePr>
            <a:graphicFrameLocks noGrp="1"/>
          </p:cNvGraphicFramePr>
          <p:nvPr/>
        </p:nvGraphicFramePr>
        <p:xfrm>
          <a:off x="4494213" y="1909763"/>
          <a:ext cx="4464050" cy="4032251"/>
        </p:xfrm>
        <a:graphic>
          <a:graphicData uri="http://schemas.openxmlformats.org/drawingml/2006/table">
            <a:tbl>
              <a:tblPr/>
              <a:tblGrid>
                <a:gridCol w="973137"/>
                <a:gridCol w="609600"/>
                <a:gridCol w="649288"/>
                <a:gridCol w="442912"/>
                <a:gridCol w="485775"/>
                <a:gridCol w="465138"/>
                <a:gridCol w="838200"/>
              </a:tblGrid>
              <a:tr h="82550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год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5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  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  кт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  ие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  кт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11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го долга , всего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857256"/>
          </a:xfrm>
        </p:spPr>
        <p:txBody>
          <a:bodyPr/>
          <a:lstStyle/>
          <a:p>
            <a:pPr algn="ctr"/>
            <a:r>
              <a:rPr lang="ru-RU" sz="2800" dirty="0" smtClean="0"/>
              <a:t>Сведения об оценке объема предоставленных налоговых и неналоговых льгот</a:t>
            </a:r>
            <a:endParaRPr lang="ru-RU" sz="28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859350"/>
          </a:xfrm>
        </p:spPr>
        <p:txBody>
          <a:bodyPr/>
          <a:lstStyle/>
          <a:p>
            <a:r>
              <a:rPr lang="ru-RU" sz="1600" dirty="0" smtClean="0"/>
              <a:t>На территории </a:t>
            </a:r>
            <a:r>
              <a:rPr lang="ru-RU" sz="1600" dirty="0" err="1" smtClean="0"/>
              <a:t>Селивановского</a:t>
            </a:r>
            <a:r>
              <a:rPr lang="ru-RU" sz="1600" dirty="0" smtClean="0"/>
              <a:t> сельского поселения введены следующие виды налогов, по которым установлены льготы:</a:t>
            </a:r>
          </a:p>
          <a:p>
            <a:r>
              <a:rPr lang="ru-RU" sz="1600" dirty="0" smtClean="0"/>
              <a:t>- налог на имущество физических лиц;</a:t>
            </a:r>
          </a:p>
          <a:p>
            <a:r>
              <a:rPr lang="ru-RU" sz="1600" dirty="0" smtClean="0"/>
              <a:t>- земельный налог.</a:t>
            </a:r>
          </a:p>
          <a:p>
            <a:r>
              <a:rPr lang="ru-RU" sz="1600" dirty="0" smtClean="0"/>
              <a:t>Решением Собрания депутатов </a:t>
            </a:r>
            <a:r>
              <a:rPr lang="ru-RU" sz="1600" dirty="0" err="1" smtClean="0"/>
              <a:t>Селивановского</a:t>
            </a:r>
            <a:r>
              <a:rPr lang="ru-RU" sz="1600" dirty="0" smtClean="0"/>
              <a:t> сельского поселения от 23.08.2013 № 26 «О земельном налоге» на территории </a:t>
            </a:r>
            <a:r>
              <a:rPr lang="ru-RU" sz="1600" dirty="0" err="1" smtClean="0"/>
              <a:t>Селивановского</a:t>
            </a:r>
            <a:r>
              <a:rPr lang="ru-RU" sz="1600" dirty="0" smtClean="0"/>
              <a:t> сельского поселения установлен земельный налог, порядок и сроки его уплаты. Ставки земельного налога установлены в максимальных размерах в соответствии со статьей 394 Налогового кодекса Российской Федерации. </a:t>
            </a:r>
          </a:p>
          <a:p>
            <a:r>
              <a:rPr lang="ru-RU" sz="1600" dirty="0" smtClean="0"/>
              <a:t>По информации Межрайонной ИФМС России № 22 по Ростовской области за 2013 год льготы по земельному налогу в соответствии с п.2 ст.387 НК РФ были предоставлены 3 гражданам на сумму 0,1 тыс. руб.;</a:t>
            </a:r>
          </a:p>
          <a:p>
            <a:r>
              <a:rPr lang="ru-RU" sz="1600" dirty="0" smtClean="0"/>
              <a:t>в соответствии с п.5 ст.391 НК РФ – 97 гражданам на сумму 0,9 тыс.руб.</a:t>
            </a:r>
          </a:p>
          <a:p>
            <a:r>
              <a:rPr lang="ru-RU" sz="1400" dirty="0" smtClean="0"/>
              <a:t>Среди граждан, получивших льготу:</a:t>
            </a:r>
          </a:p>
          <a:p>
            <a:r>
              <a:rPr lang="ru-RU" sz="1400" dirty="0" smtClean="0"/>
              <a:t>- Инвалиды, имеющие 1 группу инвалидности, а также лица ,имеющие 2 группу инвалидности, установленную до 1 января 2004 г.;</a:t>
            </a:r>
          </a:p>
          <a:p>
            <a:r>
              <a:rPr lang="ru-RU" sz="1400" dirty="0" smtClean="0"/>
              <a:t>- Ветераны и инвалиды Великой Отечественной войны, а также ветераны и инвалиды боевых действий;</a:t>
            </a:r>
          </a:p>
          <a:p>
            <a:r>
              <a:rPr lang="ru-RU" sz="1400" dirty="0" smtClean="0"/>
              <a:t>- инвалиды с детства. 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5EA79F-1504-4BED-BBA4-7F67DABC2634}" type="slidenum">
              <a:rPr lang="ru-RU" smtClean="0"/>
              <a:pPr>
                <a:defRPr/>
              </a:pPr>
              <a:t>52</a:t>
            </a:fld>
            <a:endParaRPr lang="ru-RU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857256"/>
          </a:xfrm>
        </p:spPr>
        <p:txBody>
          <a:bodyPr/>
          <a:lstStyle/>
          <a:p>
            <a:pPr algn="ctr"/>
            <a:r>
              <a:rPr lang="ru-RU" sz="2000" dirty="0" smtClean="0"/>
              <a:t>Сведения об оценке объема предоставленных налоговых и неналоговых льгот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786346"/>
          </a:xfrm>
        </p:spPr>
        <p:txBody>
          <a:bodyPr/>
          <a:lstStyle/>
          <a:p>
            <a:r>
              <a:rPr lang="ru-RU" sz="1400" dirty="0" smtClean="0"/>
              <a:t>Решением Собрания депутатов </a:t>
            </a:r>
            <a:r>
              <a:rPr lang="ru-RU" sz="1400" dirty="0" err="1" smtClean="0"/>
              <a:t>Селивановского</a:t>
            </a:r>
            <a:r>
              <a:rPr lang="ru-RU" sz="1400" dirty="0" smtClean="0"/>
              <a:t> сельского поселения от 23.08.2013 № 27 «О налоге на имущество физических лиц» на территории </a:t>
            </a:r>
            <a:r>
              <a:rPr lang="ru-RU" sz="1400" dirty="0" err="1" smtClean="0"/>
              <a:t>Селивановского</a:t>
            </a:r>
            <a:r>
              <a:rPr lang="ru-RU" sz="1400" dirty="0" smtClean="0"/>
              <a:t> сельского поселения установлен налог на имущество физических лиц, порядок и сроки его уплаты. Ставки по налогу на имущество физических лиц предусмотренные законом Российской Федерации от 09.12.1991г. № 2003-1 «О налогах на имущество физических лиц» установлены не в полном объеме. </a:t>
            </a:r>
          </a:p>
          <a:p>
            <a:r>
              <a:rPr lang="ru-RU" sz="1400" dirty="0" smtClean="0"/>
              <a:t>По информации Межрайонной ИФМС России № 22 по Ростовской области за 2013 год льготы по налогу на имущество в соответствии с федеральным законодательством были предоставлены 447 гражданам на сумму 72,0 тыс. руб. </a:t>
            </a:r>
          </a:p>
          <a:p>
            <a:r>
              <a:rPr lang="ru-RU" sz="1400" dirty="0" smtClean="0"/>
              <a:t>Среди граждан получивших льготу: </a:t>
            </a:r>
          </a:p>
          <a:p>
            <a:r>
              <a:rPr lang="ru-RU" sz="1400" dirty="0" smtClean="0"/>
              <a:t>- инвалиды I и II групп, инвалиды с детства;</a:t>
            </a:r>
          </a:p>
          <a:p>
            <a:r>
              <a:rPr lang="ru-RU" sz="1400" dirty="0" smtClean="0"/>
              <a:t>- военнослужащие, а также граждане, уволенные с военной службы по достижении предельного возраста пребывания на военной службе, состоянию здоровья или в связи с организационно-штатными мероприятиями, имеющие общую продолжительность военной службы 20 лет и более;</a:t>
            </a:r>
          </a:p>
          <a:p>
            <a:r>
              <a:rPr lang="ru-RU" sz="1400" dirty="0" smtClean="0"/>
              <a:t>-граждане, уволенными с военной службы или призывавшимися на военные сборы, выполнявшие интернациональный долг в Афганистане и других странах, в которых велись боевые действия;</a:t>
            </a:r>
          </a:p>
          <a:p>
            <a:r>
              <a:rPr lang="ru-RU" sz="1400" dirty="0" smtClean="0"/>
              <a:t>- пенсионеры, получающие пенсии, назначаемые в порядке, установленном пенсионным законодательством Российской Федерации.</a:t>
            </a: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546D53-B748-4278-A8A4-6EA921F7390F}" type="slidenum">
              <a:rPr lang="ru-RU" smtClean="0"/>
              <a:pPr>
                <a:defRPr/>
              </a:pPr>
              <a:t>53</a:t>
            </a:fld>
            <a:endParaRPr lang="ru-RU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F4C98C-B62A-4C5D-BE01-F153699071F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ru-RU"/>
          </a:p>
        </p:txBody>
      </p:sp>
      <p:pic>
        <p:nvPicPr>
          <p:cNvPr id="99331" name="Picture 2" descr="C:\Documents and Settings\user\Документы\отправление почты\2014\май\фото слайд\Изображение 09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542925"/>
            <a:ext cx="9144000" cy="6315075"/>
          </a:xfrm>
        </p:spPr>
      </p:pic>
      <p:sp>
        <p:nvSpPr>
          <p:cNvPr id="6" name="Прямоугольник 5"/>
          <p:cNvSpPr/>
          <p:nvPr/>
        </p:nvSpPr>
        <p:spPr>
          <a:xfrm>
            <a:off x="5357813" y="0"/>
            <a:ext cx="3500437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Администрация </a:t>
            </a:r>
            <a:r>
              <a:rPr lang="ru-RU" sz="12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Селивановского</a:t>
            </a:r>
            <a:endParaRPr lang="ru-RU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сельского поселения</a:t>
            </a:r>
          </a:p>
        </p:txBody>
      </p:sp>
      <p:pic>
        <p:nvPicPr>
          <p:cNvPr id="99333" name="Picture 2" descr="K:\ГО и ЧС\Диск И\ВАСЁК\Новая папка\фото благоустройство\Плотины Земцовского сельского поселения\Пономаревка\P61800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1963"/>
            <a:ext cx="9144000" cy="639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4" name="TextBox 1"/>
          <p:cNvSpPr txBox="1">
            <a:spLocks noChangeArrowheads="1"/>
          </p:cNvSpPr>
          <p:nvPr/>
        </p:nvSpPr>
        <p:spPr bwMode="auto">
          <a:xfrm>
            <a:off x="4572000" y="47244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3" name="Круглая лента лицом вверх 2"/>
          <p:cNvSpPr/>
          <p:nvPr/>
        </p:nvSpPr>
        <p:spPr>
          <a:xfrm>
            <a:off x="107950" y="3990975"/>
            <a:ext cx="8750300" cy="2867025"/>
          </a:xfrm>
          <a:prstGeom prst="ellipseRibbon2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i="1" dirty="0">
                <a:solidFill>
                  <a:srgbClr val="FFFFFF"/>
                </a:solidFill>
                <a:latin typeface="Decorlz"/>
              </a:rPr>
              <a:t>Бюджет </a:t>
            </a:r>
            <a:r>
              <a:rPr lang="ru-RU" sz="1200" i="1" dirty="0" err="1">
                <a:solidFill>
                  <a:srgbClr val="FFFFFF"/>
                </a:solidFill>
                <a:latin typeface="Decorlz"/>
              </a:rPr>
              <a:t>Селивановского</a:t>
            </a:r>
            <a:r>
              <a:rPr lang="ru-RU" sz="1200" i="1" dirty="0">
                <a:solidFill>
                  <a:srgbClr val="FFFFFF"/>
                </a:solidFill>
                <a:latin typeface="Decorlz"/>
              </a:rPr>
              <a:t> </a:t>
            </a:r>
            <a:r>
              <a:rPr lang="ru-RU" sz="1200" i="1" dirty="0">
                <a:solidFill>
                  <a:srgbClr val="FFFFFF"/>
                </a:solidFill>
                <a:latin typeface="Decorlz"/>
              </a:rPr>
              <a:t>сельского поселения на </a:t>
            </a:r>
            <a:r>
              <a:rPr lang="ru-RU" sz="1200" i="1" dirty="0">
                <a:solidFill>
                  <a:srgbClr val="FFFFFF"/>
                </a:solidFill>
                <a:latin typeface="Decorlz"/>
              </a:rPr>
              <a:t>2015-2017 </a:t>
            </a:r>
            <a:r>
              <a:rPr lang="ru-RU" sz="1200" i="1" dirty="0">
                <a:solidFill>
                  <a:srgbClr val="FFFFFF"/>
                </a:solidFill>
                <a:latin typeface="Decorlz"/>
              </a:rPr>
              <a:t>годы создает дополнительные условия для выполнения поставленных Президентом России, Губернатором области, Главой сельского поселения стратегических задач в секторах муниципальной ответственности</a:t>
            </a:r>
            <a:r>
              <a:rPr lang="ru-RU" sz="1200" dirty="0">
                <a:solidFill>
                  <a:srgbClr val="FFFFFF"/>
                </a:solidFill>
                <a:latin typeface="Decorlz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5720" y="857232"/>
            <a:ext cx="797231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Администрация </a:t>
            </a:r>
            <a:r>
              <a:rPr lang="ru-RU" dirty="0" err="1" smtClean="0"/>
              <a:t>Селивановского</a:t>
            </a:r>
            <a:r>
              <a:rPr lang="ru-RU" dirty="0" smtClean="0"/>
              <a:t> сельского поселения </a:t>
            </a:r>
          </a:p>
          <a:p>
            <a:r>
              <a:rPr lang="ru-RU" dirty="0" smtClean="0"/>
              <a:t>347130 Ростовская область, </a:t>
            </a:r>
            <a:r>
              <a:rPr lang="ru-RU" dirty="0" err="1" smtClean="0"/>
              <a:t>Милютинский</a:t>
            </a:r>
            <a:r>
              <a:rPr lang="ru-RU" dirty="0" smtClean="0"/>
              <a:t> район, </a:t>
            </a:r>
            <a:r>
              <a:rPr lang="ru-RU" dirty="0" err="1" smtClean="0"/>
              <a:t>ст-ца</a:t>
            </a:r>
            <a:r>
              <a:rPr lang="ru-RU" dirty="0" smtClean="0"/>
              <a:t> </a:t>
            </a:r>
            <a:r>
              <a:rPr lang="ru-RU" dirty="0" err="1" smtClean="0"/>
              <a:t>Селивановская</a:t>
            </a:r>
            <a:r>
              <a:rPr lang="ru-RU" dirty="0" smtClean="0"/>
              <a:t>, </a:t>
            </a:r>
          </a:p>
          <a:p>
            <a:r>
              <a:rPr lang="ru-RU" dirty="0" smtClean="0"/>
              <a:t>ул.Садовая,1</a:t>
            </a:r>
          </a:p>
          <a:p>
            <a:r>
              <a:rPr lang="en-US" dirty="0" smtClean="0"/>
              <a:t>E-mail </a:t>
            </a:r>
            <a:r>
              <a:rPr lang="en-US" dirty="0" smtClean="0">
                <a:hlinkClick r:id="rId4"/>
              </a:rPr>
              <a:t>sp23245@donpac.ru</a:t>
            </a:r>
            <a:r>
              <a:rPr lang="en-US" dirty="0" smtClean="0"/>
              <a:t> </a:t>
            </a:r>
            <a:r>
              <a:rPr lang="ru-RU" dirty="0" smtClean="0"/>
              <a:t>тел. 8(86389)48402</a:t>
            </a:r>
          </a:p>
          <a:p>
            <a:r>
              <a:rPr lang="ru-RU" dirty="0" smtClean="0"/>
              <a:t>Глава Администрации </a:t>
            </a:r>
            <a:r>
              <a:rPr lang="ru-RU" dirty="0" err="1" smtClean="0"/>
              <a:t>Селивановского</a:t>
            </a:r>
            <a:r>
              <a:rPr lang="ru-RU" dirty="0" smtClean="0"/>
              <a:t> сельского поселения </a:t>
            </a:r>
          </a:p>
          <a:p>
            <a:r>
              <a:rPr lang="ru-RU" dirty="0" smtClean="0"/>
              <a:t>Ткачёва Татьяна Юрьевна</a:t>
            </a:r>
          </a:p>
          <a:p>
            <a:r>
              <a:rPr lang="ru-RU" dirty="0" smtClean="0"/>
              <a:t>График приема: с 10:00 до 13:00</a:t>
            </a:r>
          </a:p>
          <a:p>
            <a:r>
              <a:rPr lang="ru-RU" dirty="0" smtClean="0"/>
              <a:t>График работы : с 9:00 до 17:00 перерыв 13:00 до 14:00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D:\Users\Volzhenina\Desktop\ДЛЯ СЛАЙДОВ\budg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48680"/>
            <a:ext cx="1728192" cy="172819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644525"/>
            <a:ext cx="7094538" cy="1284288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параметры решения </a:t>
            </a:r>
            <a:b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«О бюджете </a:t>
            </a:r>
            <a:r>
              <a:rPr lang="ru-RU" sz="20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Селивановского</a:t>
            </a: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сельского поселения </a:t>
            </a:r>
            <a:r>
              <a:rPr lang="ru-RU" sz="20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Милютинского</a:t>
            </a: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района на 2015 год и плановый период 2016 и 2017 годов»</a:t>
            </a:r>
          </a:p>
        </p:txBody>
      </p:sp>
      <p:graphicFrame>
        <p:nvGraphicFramePr>
          <p:cNvPr id="121910" name="Group 54"/>
          <p:cNvGraphicFramePr>
            <a:graphicFrameLocks noGrp="1"/>
          </p:cNvGraphicFramePr>
          <p:nvPr>
            <p:ph idx="1"/>
          </p:nvPr>
        </p:nvGraphicFramePr>
        <p:xfrm>
          <a:off x="595313" y="2349500"/>
          <a:ext cx="8001000" cy="4011614"/>
        </p:xfrm>
        <a:graphic>
          <a:graphicData uri="http://schemas.openxmlformats.org/drawingml/2006/table">
            <a:tbl>
              <a:tblPr/>
              <a:tblGrid>
                <a:gridCol w="4105275"/>
                <a:gridCol w="1322387"/>
                <a:gridCol w="1320800"/>
                <a:gridCol w="1252538"/>
              </a:tblGrid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/>
                        <a:ea typeface="Arial Cyr"/>
                        <a:cs typeface="Arial Cyr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2015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9CDE5"/>
                    </a:solidFill>
                  </a:tcPr>
                </a:tc>
              </a:tr>
              <a:tr h="569913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. Доходы, 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/>
                        <a:ea typeface="Arial Cyr"/>
                        <a:cs typeface="Arial Cyr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9567,5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9561,7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9627,5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из них: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/>
                        <a:ea typeface="Arial Cyr"/>
                        <a:cs typeface="Arial Cyr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/>
                        <a:ea typeface="Arial Cyr"/>
                        <a:cs typeface="Arial Cyr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/>
                        <a:ea typeface="Arial Cyr"/>
                        <a:cs typeface="Arial Cyr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Налоговые и неналоговые доходы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7012,0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7242,5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7132,9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9913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Безвозмездные поступления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2555,5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2319,2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2494,6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9913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II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. Расходы, 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/>
                        <a:ea typeface="Arial Cyr"/>
                        <a:cs typeface="Arial Cyr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9567,5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9561,7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9627,5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III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. Дефицит (-), профицит (+)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 Cyr"/>
                        <a:ea typeface="Arial Cyr"/>
                        <a:cs typeface="Arial Cyr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VI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. Источники финансирования дефицита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/>
                        <a:ea typeface="Arial Cyr"/>
                        <a:cs typeface="Arial Cyr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1187" name="Text Box 116"/>
          <p:cNvSpPr txBox="1">
            <a:spLocks noChangeArrowheads="1"/>
          </p:cNvSpPr>
          <p:nvPr/>
        </p:nvSpPr>
        <p:spPr bwMode="auto">
          <a:xfrm>
            <a:off x="7380288" y="1916113"/>
            <a:ext cx="1512887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345" tIns="44173" rIns="88345" bIns="44173">
            <a:spAutoFit/>
          </a:bodyPr>
          <a:lstStyle/>
          <a:p>
            <a:pPr defTabSz="884238"/>
            <a:r>
              <a:rPr lang="ru-RU" sz="1600">
                <a:solidFill>
                  <a:srgbClr val="000000"/>
                </a:solidFill>
                <a:latin typeface="Arial Cyr"/>
                <a:ea typeface="Arial Cyr"/>
                <a:cs typeface="Arial Cyr"/>
              </a:rPr>
              <a:t>(тыс. рублей)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53100" y="119063"/>
            <a:ext cx="284321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Адиинистрация</a:t>
            </a:r>
            <a:r>
              <a:rPr lang="ru-RU" sz="9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9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Селивановского</a:t>
            </a:r>
            <a:endParaRPr lang="ru-RU" sz="900" b="1" dirty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9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сельского поселения</a:t>
            </a:r>
          </a:p>
        </p:txBody>
      </p:sp>
      <p:sp>
        <p:nvSpPr>
          <p:cNvPr id="121908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627EAB-67CB-4655-B835-24F7C077C4D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3A74E4-0CCF-4EAF-BBF2-20556E670302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grpSp>
        <p:nvGrpSpPr>
          <p:cNvPr id="1028" name="Group 1"/>
          <p:cNvGrpSpPr>
            <a:grpSpLocks noGrp="1"/>
          </p:cNvGrpSpPr>
          <p:nvPr>
            <p:ph type="title"/>
          </p:nvPr>
        </p:nvGrpSpPr>
        <p:grpSpPr bwMode="auto">
          <a:xfrm>
            <a:off x="428625" y="500063"/>
            <a:ext cx="8229600" cy="1066800"/>
            <a:chOff x="0" y="0"/>
            <a:chExt cx="5563" cy="537"/>
          </a:xfrm>
        </p:grpSpPr>
        <p:pic>
          <p:nvPicPr>
            <p:cNvPr id="103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5563" cy="537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</p:spPr>
        </p:pic>
        <p:sp>
          <p:nvSpPr>
            <p:cNvPr id="1031" name="Rectangle 3"/>
            <p:cNvSpPr>
              <a:spLocks noChangeArrowheads="1"/>
            </p:cNvSpPr>
            <p:nvPr/>
          </p:nvSpPr>
          <p:spPr bwMode="auto">
            <a:xfrm>
              <a:off x="60" y="96"/>
              <a:ext cx="5448" cy="367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  <a:tab pos="6515100" algn="l"/>
                  <a:tab pos="7239000" algn="l"/>
                  <a:tab pos="7962900" algn="l"/>
                </a:tabLst>
              </a:pPr>
              <a:r>
                <a:rPr lang="en-US" sz="3600">
                  <a:solidFill>
                    <a:srgbClr val="000000"/>
                  </a:solidFill>
                  <a:latin typeface="Constantia" pitchFamily="18" charset="0"/>
                </a:rPr>
                <a:t>Структура доходов бюджета</a:t>
              </a:r>
            </a:p>
          </p:txBody>
        </p:sp>
      </p:grpSp>
      <p:graphicFrame>
        <p:nvGraphicFramePr>
          <p:cNvPr id="1026" name="Object 98"/>
          <p:cNvGraphicFramePr>
            <a:graphicFrameLocks noGrp="1" noChangeAspect="1"/>
          </p:cNvGraphicFramePr>
          <p:nvPr>
            <p:ph idx="1"/>
          </p:nvPr>
        </p:nvGraphicFramePr>
        <p:xfrm>
          <a:off x="457200" y="1643063"/>
          <a:ext cx="8229600" cy="4930775"/>
        </p:xfrm>
        <a:graphic>
          <a:graphicData uri="http://schemas.openxmlformats.org/presentationml/2006/ole">
            <p:oleObj spid="_x0000_s1026" r:id="rId4" imgW="8230313" imgH="4925995" progId="">
              <p:embed/>
            </p:oleObj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572000" y="0"/>
            <a:ext cx="45720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Администрация </a:t>
            </a:r>
            <a:r>
              <a:rPr lang="ru-RU" sz="9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Селивановского</a:t>
            </a:r>
            <a:endParaRPr lang="ru-RU" sz="9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сельского поселения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3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3C8524-8A39-4A46-AEA9-FD4AFD91C0F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430213" y="1785938"/>
            <a:ext cx="1547812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" b="1">
                <a:solidFill>
                  <a:srgbClr val="000000"/>
                </a:solidFill>
              </a:rPr>
              <a:t>тыс. рублей</a:t>
            </a:r>
          </a:p>
        </p:txBody>
      </p:sp>
      <p:sp>
        <p:nvSpPr>
          <p:cNvPr id="2053" name="Text Box 19"/>
          <p:cNvSpPr txBox="1">
            <a:spLocks noChangeArrowheads="1"/>
          </p:cNvSpPr>
          <p:nvPr/>
        </p:nvSpPr>
        <p:spPr bwMode="auto">
          <a:xfrm>
            <a:off x="3421063" y="3543300"/>
            <a:ext cx="12969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741988" y="119063"/>
            <a:ext cx="28432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Администрация </a:t>
            </a:r>
            <a:r>
              <a:rPr lang="ru-RU" sz="9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Селивановского</a:t>
            </a:r>
            <a:endParaRPr lang="ru-RU" sz="9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сельского поселения</a:t>
            </a:r>
          </a:p>
        </p:txBody>
      </p:sp>
      <p:sp>
        <p:nvSpPr>
          <p:cNvPr id="2055" name="Text Box 19"/>
          <p:cNvSpPr txBox="1">
            <a:spLocks noChangeArrowheads="1"/>
          </p:cNvSpPr>
          <p:nvPr/>
        </p:nvSpPr>
        <p:spPr bwMode="auto">
          <a:xfrm>
            <a:off x="5092700" y="3584575"/>
            <a:ext cx="12969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056" name="Text Box 19"/>
          <p:cNvSpPr txBox="1">
            <a:spLocks noChangeArrowheads="1"/>
          </p:cNvSpPr>
          <p:nvPr/>
        </p:nvSpPr>
        <p:spPr bwMode="auto">
          <a:xfrm>
            <a:off x="6899275" y="3709988"/>
            <a:ext cx="1296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057" name="AutoShape 16"/>
          <p:cNvSpPr>
            <a:spLocks noChangeArrowheads="1"/>
          </p:cNvSpPr>
          <p:nvPr/>
        </p:nvSpPr>
        <p:spPr bwMode="auto">
          <a:xfrm>
            <a:off x="142875" y="857250"/>
            <a:ext cx="8786813" cy="863600"/>
          </a:xfrm>
          <a:prstGeom prst="flowChartProcess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Динамика доходов бюджета</a:t>
            </a:r>
          </a:p>
          <a:p>
            <a:pPr algn="ctr"/>
            <a:r>
              <a:rPr lang="ru-RU" sz="2000" b="1"/>
              <a:t>Селивановского сельского поселения </a:t>
            </a:r>
          </a:p>
          <a:p>
            <a:pPr algn="ctr"/>
            <a:r>
              <a:rPr lang="ru-RU" sz="2000" b="1"/>
              <a:t>Милютинского района</a:t>
            </a:r>
          </a:p>
        </p:txBody>
      </p:sp>
      <p:graphicFrame>
        <p:nvGraphicFramePr>
          <p:cNvPr id="2050" name="Object 11"/>
          <p:cNvGraphicFramePr>
            <a:graphicFrameLocks noChangeAspect="1"/>
          </p:cNvGraphicFramePr>
          <p:nvPr/>
        </p:nvGraphicFramePr>
        <p:xfrm>
          <a:off x="0" y="1830388"/>
          <a:ext cx="8715375" cy="5027612"/>
        </p:xfrm>
        <a:graphic>
          <a:graphicData uri="http://schemas.openxmlformats.org/presentationml/2006/ole">
            <p:oleObj spid="_x0000_s2050" r:id="rId4" imgW="8718036" imgH="5029636" progId="">
              <p:embed/>
            </p:oleObj>
          </a:graphicData>
        </a:graphic>
      </p:graphicFrame>
      <p:sp>
        <p:nvSpPr>
          <p:cNvPr id="11" name="object 50"/>
          <p:cNvSpPr/>
          <p:nvPr/>
        </p:nvSpPr>
        <p:spPr>
          <a:xfrm>
            <a:off x="2071670" y="2714620"/>
            <a:ext cx="762635" cy="592455"/>
          </a:xfrm>
          <a:custGeom>
            <a:avLst/>
            <a:gdLst/>
            <a:ahLst/>
            <a:cxnLst/>
            <a:rect l="l" t="t" r="r" b="b"/>
            <a:pathLst>
              <a:path w="762635" h="592454">
                <a:moveTo>
                  <a:pt x="78613" y="0"/>
                </a:moveTo>
                <a:lnTo>
                  <a:pt x="0" y="113664"/>
                </a:lnTo>
                <a:lnTo>
                  <a:pt x="609219" y="535177"/>
                </a:lnTo>
                <a:lnTo>
                  <a:pt x="569976" y="591946"/>
                </a:lnTo>
                <a:lnTo>
                  <a:pt x="762127" y="557021"/>
                </a:lnTo>
                <a:lnTo>
                  <a:pt x="737430" y="421639"/>
                </a:lnTo>
                <a:lnTo>
                  <a:pt x="687832" y="421639"/>
                </a:lnTo>
                <a:lnTo>
                  <a:pt x="78613" y="0"/>
                </a:lnTo>
                <a:close/>
              </a:path>
              <a:path w="762635" h="592454">
                <a:moveTo>
                  <a:pt x="727075" y="364870"/>
                </a:moveTo>
                <a:lnTo>
                  <a:pt x="687832" y="421639"/>
                </a:lnTo>
                <a:lnTo>
                  <a:pt x="737430" y="421639"/>
                </a:lnTo>
                <a:lnTo>
                  <a:pt x="727075" y="36487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1"/>
          <p:cNvSpPr/>
          <p:nvPr/>
        </p:nvSpPr>
        <p:spPr>
          <a:xfrm>
            <a:off x="3071802" y="3571876"/>
            <a:ext cx="762635" cy="592455"/>
          </a:xfrm>
          <a:custGeom>
            <a:avLst/>
            <a:gdLst/>
            <a:ahLst/>
            <a:cxnLst/>
            <a:rect l="l" t="t" r="r" b="b"/>
            <a:pathLst>
              <a:path w="762635" h="592454">
                <a:moveTo>
                  <a:pt x="78613" y="0"/>
                </a:moveTo>
                <a:lnTo>
                  <a:pt x="687832" y="421639"/>
                </a:lnTo>
                <a:lnTo>
                  <a:pt x="727075" y="364870"/>
                </a:lnTo>
                <a:lnTo>
                  <a:pt x="762127" y="557021"/>
                </a:lnTo>
                <a:lnTo>
                  <a:pt x="569976" y="591946"/>
                </a:lnTo>
                <a:lnTo>
                  <a:pt x="609219" y="535177"/>
                </a:lnTo>
                <a:lnTo>
                  <a:pt x="0" y="113664"/>
                </a:lnTo>
                <a:lnTo>
                  <a:pt x="78613" y="0"/>
                </a:lnTo>
                <a:close/>
              </a:path>
            </a:pathLst>
          </a:custGeom>
          <a:ln w="25399">
            <a:solidFill>
              <a:srgbClr val="BA602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46"/>
          <p:cNvSpPr/>
          <p:nvPr/>
        </p:nvSpPr>
        <p:spPr>
          <a:xfrm>
            <a:off x="4000496" y="3714752"/>
            <a:ext cx="762000" cy="575945"/>
          </a:xfrm>
          <a:custGeom>
            <a:avLst/>
            <a:gdLst/>
            <a:ahLst/>
            <a:cxnLst/>
            <a:rect l="l" t="t" r="r" b="b"/>
            <a:pathLst>
              <a:path w="762000" h="575945">
                <a:moveTo>
                  <a:pt x="562229" y="0"/>
                </a:moveTo>
                <a:lnTo>
                  <a:pt x="601725" y="60197"/>
                </a:lnTo>
                <a:lnTo>
                  <a:pt x="0" y="455548"/>
                </a:lnTo>
                <a:lnTo>
                  <a:pt x="78993" y="575944"/>
                </a:lnTo>
                <a:lnTo>
                  <a:pt x="680846" y="180594"/>
                </a:lnTo>
                <a:lnTo>
                  <a:pt x="732797" y="180594"/>
                </a:lnTo>
                <a:lnTo>
                  <a:pt x="761619" y="41275"/>
                </a:lnTo>
                <a:lnTo>
                  <a:pt x="562229" y="0"/>
                </a:lnTo>
                <a:close/>
              </a:path>
              <a:path w="762000" h="575945">
                <a:moveTo>
                  <a:pt x="732797" y="180594"/>
                </a:moveTo>
                <a:lnTo>
                  <a:pt x="680846" y="180594"/>
                </a:lnTo>
                <a:lnTo>
                  <a:pt x="720344" y="240791"/>
                </a:lnTo>
                <a:lnTo>
                  <a:pt x="732797" y="180594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714380"/>
          </a:xfrm>
        </p:spPr>
        <p:txBody>
          <a:bodyPr/>
          <a:lstStyle/>
          <a:p>
            <a:pPr algn="ctr"/>
            <a:r>
              <a:rPr lang="ru-RU" sz="2800" dirty="0" smtClean="0"/>
              <a:t>Динамика доходов местного бюджета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3051"/>
            <a:ext cx="4038600" cy="5132340"/>
          </a:xfrm>
        </p:spPr>
        <p:txBody>
          <a:bodyPr/>
          <a:lstStyle/>
          <a:p>
            <a:r>
              <a:rPr lang="ru-RU" dirty="0" smtClean="0"/>
              <a:t>Доходы местного бюджета на 2015 год предлагаются в сумме 9567,5 тыс.руб.</a:t>
            </a:r>
          </a:p>
          <a:p>
            <a:endParaRPr lang="ru-RU" dirty="0" smtClean="0"/>
          </a:p>
          <a:p>
            <a:pPr marL="613410">
              <a:lnSpc>
                <a:spcPts val="3080"/>
              </a:lnSpc>
              <a:spcBef>
                <a:spcPts val="944"/>
              </a:spcBef>
              <a:buNone/>
            </a:pPr>
            <a:r>
              <a:rPr lang="ru-RU" sz="1800" spc="-15" dirty="0" smtClean="0">
                <a:solidFill>
                  <a:srgbClr val="00AF50"/>
                </a:solidFill>
                <a:latin typeface="Arial"/>
                <a:cs typeface="Arial"/>
              </a:rPr>
              <a:t>    Это </a:t>
            </a:r>
            <a:r>
              <a:rPr lang="ru-RU" sz="1800" spc="-15" dirty="0" smtClean="0">
                <a:solidFill>
                  <a:srgbClr val="00AF50"/>
                </a:solidFill>
                <a:latin typeface="Arial"/>
                <a:cs typeface="Arial"/>
              </a:rPr>
              <a:t>обусловлено </a:t>
            </a:r>
            <a:r>
              <a:rPr lang="ru-RU" sz="1800" spc="-15" dirty="0" smtClean="0">
                <a:solidFill>
                  <a:srgbClr val="00AF50"/>
                </a:solidFill>
                <a:latin typeface="Arial"/>
                <a:cs typeface="Arial"/>
              </a:rPr>
              <a:t>уменьшением </a:t>
            </a:r>
            <a:r>
              <a:rPr lang="ru-RU" sz="1800" spc="-30" dirty="0" smtClean="0">
                <a:solidFill>
                  <a:srgbClr val="00AF50"/>
                </a:solidFill>
                <a:latin typeface="Arial"/>
                <a:cs typeface="Arial"/>
              </a:rPr>
              <a:t>безвозмездного </a:t>
            </a:r>
            <a:r>
              <a:rPr lang="ru-RU" sz="1800" dirty="0" smtClean="0">
                <a:solidFill>
                  <a:srgbClr val="00AF50"/>
                </a:solidFill>
                <a:latin typeface="Arial"/>
                <a:cs typeface="Arial"/>
              </a:rPr>
              <a:t>поступления </a:t>
            </a:r>
            <a:r>
              <a:rPr lang="ru-RU" sz="1800" dirty="0" smtClean="0">
                <a:solidFill>
                  <a:srgbClr val="00AF50"/>
                </a:solidFill>
                <a:latin typeface="Arial"/>
                <a:cs typeface="Arial"/>
              </a:rPr>
              <a:t>из о</a:t>
            </a:r>
            <a:r>
              <a:rPr lang="ru-RU" sz="1800" spc="-20" dirty="0" smtClean="0">
                <a:solidFill>
                  <a:srgbClr val="00AF50"/>
                </a:solidFill>
                <a:latin typeface="Arial"/>
                <a:cs typeface="Arial"/>
              </a:rPr>
              <a:t>бластного</a:t>
            </a:r>
            <a:r>
              <a:rPr lang="ru-RU" sz="1800" spc="-45" dirty="0" smtClean="0">
                <a:solidFill>
                  <a:srgbClr val="00AF50"/>
                </a:solidFill>
                <a:latin typeface="Arial"/>
                <a:cs typeface="Arial"/>
              </a:rPr>
              <a:t> </a:t>
            </a:r>
            <a:r>
              <a:rPr lang="ru-RU" sz="1800" spc="-30" dirty="0" smtClean="0">
                <a:solidFill>
                  <a:srgbClr val="00AF50"/>
                </a:solidFill>
                <a:latin typeface="Arial"/>
                <a:cs typeface="Arial"/>
              </a:rPr>
              <a:t>бюджета и уменьшением неналоговых доходов, в связи с тем, что в 2014 году состоялась продажа муниципального имущества и земельного участка.</a:t>
            </a:r>
            <a:endParaRPr lang="ru-RU" sz="1800" dirty="0" smtClean="0">
              <a:latin typeface="Arial"/>
              <a:cs typeface="Arial"/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71612"/>
            <a:ext cx="4038600" cy="5203779"/>
          </a:xfrm>
        </p:spPr>
        <p:txBody>
          <a:bodyPr/>
          <a:lstStyle/>
          <a:p>
            <a:r>
              <a:rPr lang="ru-RU" spc="-5" dirty="0" smtClean="0">
                <a:solidFill>
                  <a:srgbClr val="0D0D0D"/>
                </a:solidFill>
                <a:cs typeface="Arial"/>
              </a:rPr>
              <a:t>В </a:t>
            </a:r>
            <a:r>
              <a:rPr lang="ru-RU" spc="-15" dirty="0" smtClean="0">
                <a:solidFill>
                  <a:srgbClr val="0D0D0D"/>
                </a:solidFill>
                <a:cs typeface="Arial"/>
              </a:rPr>
              <a:t>целом </a:t>
            </a:r>
            <a:r>
              <a:rPr lang="ru-RU" spc="-5" dirty="0" smtClean="0">
                <a:solidFill>
                  <a:srgbClr val="0D0D0D"/>
                </a:solidFill>
                <a:cs typeface="Arial"/>
              </a:rPr>
              <a:t>с уменьшением </a:t>
            </a:r>
            <a:r>
              <a:rPr lang="ru-RU" spc="-10" dirty="0" smtClean="0">
                <a:solidFill>
                  <a:srgbClr val="0D0D0D"/>
                </a:solidFill>
                <a:cs typeface="Arial"/>
              </a:rPr>
              <a:t>параметров </a:t>
            </a:r>
            <a:r>
              <a:rPr lang="ru-RU" dirty="0" smtClean="0">
                <a:solidFill>
                  <a:srgbClr val="0D0D0D"/>
                </a:solidFill>
                <a:cs typeface="Arial"/>
              </a:rPr>
              <a:t>по </a:t>
            </a:r>
            <a:r>
              <a:rPr lang="ru-RU" spc="-10" dirty="0" smtClean="0">
                <a:solidFill>
                  <a:srgbClr val="0D0D0D"/>
                </a:solidFill>
                <a:cs typeface="Arial"/>
              </a:rPr>
              <a:t>безвозмездным  </a:t>
            </a:r>
            <a:r>
              <a:rPr lang="ru-RU" spc="-5" dirty="0" smtClean="0">
                <a:solidFill>
                  <a:srgbClr val="0D0D0D"/>
                </a:solidFill>
                <a:cs typeface="Arial"/>
              </a:rPr>
              <a:t>поступлениям </a:t>
            </a:r>
            <a:r>
              <a:rPr lang="ru-RU" spc="90" dirty="0" smtClean="0">
                <a:solidFill>
                  <a:srgbClr val="0D0D0D"/>
                </a:solidFill>
                <a:cs typeface="Arial"/>
              </a:rPr>
              <a:t> </a:t>
            </a:r>
            <a:r>
              <a:rPr lang="ru-RU" dirty="0" smtClean="0">
                <a:solidFill>
                  <a:srgbClr val="0D0D0D"/>
                </a:solidFill>
                <a:cs typeface="Arial"/>
              </a:rPr>
              <a:t>на </a:t>
            </a:r>
            <a:r>
              <a:rPr lang="ru-RU" spc="15" dirty="0" smtClean="0">
                <a:solidFill>
                  <a:srgbClr val="0D0D0D"/>
                </a:solidFill>
                <a:cs typeface="Arial"/>
              </a:rPr>
              <a:t> </a:t>
            </a:r>
            <a:r>
              <a:rPr lang="ru-RU" spc="-20" dirty="0" smtClean="0">
                <a:solidFill>
                  <a:srgbClr val="0D0D0D"/>
                </a:solidFill>
                <a:cs typeface="Arial"/>
              </a:rPr>
              <a:t>976,6 т</a:t>
            </a:r>
            <a:r>
              <a:rPr lang="ru-RU" spc="-15" dirty="0" smtClean="0">
                <a:solidFill>
                  <a:srgbClr val="0D0D0D"/>
                </a:solidFill>
                <a:cs typeface="Arial"/>
              </a:rPr>
              <a:t>ыс</a:t>
            </a:r>
            <a:r>
              <a:rPr lang="ru-RU" spc="-15" dirty="0" smtClean="0">
                <a:solidFill>
                  <a:srgbClr val="0D0D0D"/>
                </a:solidFill>
                <a:cs typeface="Arial"/>
              </a:rPr>
              <a:t>.  </a:t>
            </a:r>
            <a:r>
              <a:rPr lang="ru-RU" spc="-20" dirty="0" smtClean="0">
                <a:solidFill>
                  <a:srgbClr val="0D0D0D"/>
                </a:solidFill>
                <a:cs typeface="Arial"/>
              </a:rPr>
              <a:t>рублей </a:t>
            </a:r>
            <a:r>
              <a:rPr lang="ru-RU" dirty="0" smtClean="0">
                <a:solidFill>
                  <a:srgbClr val="0D0D0D"/>
                </a:solidFill>
                <a:cs typeface="Arial"/>
              </a:rPr>
              <a:t>и </a:t>
            </a:r>
            <a:r>
              <a:rPr lang="ru-RU" spc="-10" dirty="0" smtClean="0">
                <a:solidFill>
                  <a:srgbClr val="0D0D0D"/>
                </a:solidFill>
                <a:cs typeface="Arial"/>
              </a:rPr>
              <a:t>уменьшением  налоговых </a:t>
            </a:r>
            <a:r>
              <a:rPr lang="ru-RU" dirty="0" smtClean="0">
                <a:solidFill>
                  <a:srgbClr val="0D0D0D"/>
                </a:solidFill>
                <a:cs typeface="Arial"/>
              </a:rPr>
              <a:t>и </a:t>
            </a:r>
            <a:r>
              <a:rPr lang="ru-RU" spc="-5" dirty="0" smtClean="0">
                <a:solidFill>
                  <a:srgbClr val="0D0D0D"/>
                </a:solidFill>
                <a:cs typeface="Arial"/>
              </a:rPr>
              <a:t>неналоговых  </a:t>
            </a:r>
            <a:r>
              <a:rPr lang="ru-RU" spc="-20" dirty="0" smtClean="0">
                <a:solidFill>
                  <a:srgbClr val="0D0D0D"/>
                </a:solidFill>
                <a:cs typeface="Arial"/>
              </a:rPr>
              <a:t>доходов </a:t>
            </a:r>
            <a:r>
              <a:rPr lang="ru-RU" dirty="0" smtClean="0">
                <a:solidFill>
                  <a:srgbClr val="0D0D0D"/>
                </a:solidFill>
                <a:cs typeface="Arial"/>
              </a:rPr>
              <a:t>на </a:t>
            </a:r>
            <a:r>
              <a:rPr lang="ru-RU" spc="-5" dirty="0" smtClean="0">
                <a:solidFill>
                  <a:srgbClr val="0D0D0D"/>
                </a:solidFill>
                <a:cs typeface="Arial"/>
              </a:rPr>
              <a:t>2939,1</a:t>
            </a:r>
            <a:r>
              <a:rPr lang="ru-RU" spc="-5" dirty="0" smtClean="0">
                <a:cs typeface="Arial"/>
              </a:rPr>
              <a:t> </a:t>
            </a:r>
            <a:r>
              <a:rPr lang="ru-RU" spc="-20" dirty="0" smtClean="0">
                <a:solidFill>
                  <a:srgbClr val="0D0D0D"/>
                </a:solidFill>
                <a:cs typeface="Arial"/>
              </a:rPr>
              <a:t>тыс.рублей  </a:t>
            </a:r>
            <a:r>
              <a:rPr lang="ru-RU" spc="-10" dirty="0" smtClean="0">
                <a:solidFill>
                  <a:srgbClr val="0D0D0D"/>
                </a:solidFill>
                <a:cs typeface="Arial"/>
              </a:rPr>
              <a:t>утвержденных решением  </a:t>
            </a:r>
            <a:r>
              <a:rPr lang="ru-RU" dirty="0" smtClean="0">
                <a:solidFill>
                  <a:srgbClr val="0D0D0D"/>
                </a:solidFill>
                <a:cs typeface="Arial"/>
              </a:rPr>
              <a:t>Собрания </a:t>
            </a:r>
            <a:r>
              <a:rPr lang="ru-RU" spc="-10" dirty="0" smtClean="0">
                <a:solidFill>
                  <a:srgbClr val="0D0D0D"/>
                </a:solidFill>
                <a:cs typeface="Arial"/>
              </a:rPr>
              <a:t>депутатов </a:t>
            </a:r>
            <a:r>
              <a:rPr lang="ru-RU" spc="-10" dirty="0" err="1" smtClean="0">
                <a:solidFill>
                  <a:srgbClr val="0D0D0D"/>
                </a:solidFill>
                <a:cs typeface="Arial"/>
              </a:rPr>
              <a:t>Селивановского</a:t>
            </a:r>
            <a:r>
              <a:rPr lang="ru-RU" spc="-10" dirty="0" smtClean="0">
                <a:solidFill>
                  <a:srgbClr val="0D0D0D"/>
                </a:solidFill>
                <a:cs typeface="Arial"/>
              </a:rPr>
              <a:t> сельского поселения </a:t>
            </a:r>
            <a:r>
              <a:rPr lang="ru-RU" spc="-25" dirty="0" smtClean="0">
                <a:solidFill>
                  <a:srgbClr val="0D0D0D"/>
                </a:solidFill>
                <a:cs typeface="Arial"/>
              </a:rPr>
              <a:t>от </a:t>
            </a:r>
            <a:r>
              <a:rPr lang="ru-RU" spc="-5" dirty="0" smtClean="0">
                <a:solidFill>
                  <a:srgbClr val="0D0D0D"/>
                </a:solidFill>
                <a:cs typeface="Arial"/>
              </a:rPr>
              <a:t>19  </a:t>
            </a:r>
            <a:r>
              <a:rPr lang="ru-RU" spc="-10" dirty="0" smtClean="0">
                <a:solidFill>
                  <a:srgbClr val="0D0D0D"/>
                </a:solidFill>
                <a:cs typeface="Arial"/>
              </a:rPr>
              <a:t>декабря </a:t>
            </a:r>
            <a:r>
              <a:rPr lang="ru-RU" spc="-5" dirty="0" smtClean="0">
                <a:solidFill>
                  <a:srgbClr val="0D0D0D"/>
                </a:solidFill>
                <a:cs typeface="Arial"/>
              </a:rPr>
              <a:t>2014 </a:t>
            </a:r>
            <a:r>
              <a:rPr lang="ru-RU" spc="-15" dirty="0" smtClean="0">
                <a:solidFill>
                  <a:srgbClr val="0D0D0D"/>
                </a:solidFill>
                <a:cs typeface="Arial"/>
              </a:rPr>
              <a:t>года </a:t>
            </a:r>
            <a:r>
              <a:rPr lang="ru-RU" dirty="0" smtClean="0">
                <a:solidFill>
                  <a:srgbClr val="0D0D0D"/>
                </a:solidFill>
                <a:cs typeface="Arial"/>
              </a:rPr>
              <a:t>№ </a:t>
            </a:r>
            <a:r>
              <a:rPr lang="ru-RU" spc="-5" dirty="0" smtClean="0">
                <a:solidFill>
                  <a:srgbClr val="0D0D0D"/>
                </a:solidFill>
                <a:cs typeface="Arial"/>
              </a:rPr>
              <a:t>62 </a:t>
            </a:r>
            <a:r>
              <a:rPr lang="ru-RU" spc="-5" dirty="0" smtClean="0">
                <a:solidFill>
                  <a:srgbClr val="0D0D0D"/>
                </a:solidFill>
                <a:cs typeface="Arial"/>
              </a:rPr>
              <a:t>на  </a:t>
            </a:r>
            <a:r>
              <a:rPr lang="ru-RU" spc="-15" dirty="0" smtClean="0">
                <a:solidFill>
                  <a:srgbClr val="0D0D0D"/>
                </a:solidFill>
                <a:cs typeface="Arial"/>
              </a:rPr>
              <a:t>трехлетний бюджетный </a:t>
            </a:r>
            <a:r>
              <a:rPr lang="ru-RU" dirty="0" smtClean="0">
                <a:solidFill>
                  <a:srgbClr val="0D0D0D"/>
                </a:solidFill>
                <a:cs typeface="Arial"/>
              </a:rPr>
              <a:t>цикл  </a:t>
            </a:r>
            <a:r>
              <a:rPr lang="ru-RU" spc="-5" dirty="0" smtClean="0">
                <a:solidFill>
                  <a:srgbClr val="0D0D0D"/>
                </a:solidFill>
                <a:cs typeface="Arial"/>
              </a:rPr>
              <a:t>2015-2017</a:t>
            </a:r>
            <a:r>
              <a:rPr lang="ru-RU" spc="-50" dirty="0" smtClean="0">
                <a:solidFill>
                  <a:srgbClr val="0D0D0D"/>
                </a:solidFill>
                <a:cs typeface="Arial"/>
              </a:rPr>
              <a:t> </a:t>
            </a:r>
            <a:r>
              <a:rPr lang="ru-RU" spc="-15" dirty="0" smtClean="0">
                <a:solidFill>
                  <a:srgbClr val="0D0D0D"/>
                </a:solidFill>
                <a:cs typeface="Arial"/>
              </a:rPr>
              <a:t>годов</a:t>
            </a:r>
            <a:endParaRPr lang="ru-RU" dirty="0" smtClean="0">
              <a:cs typeface="Arial"/>
            </a:endParaRP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AFD50D-A071-459B-96EA-6308013AFD52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1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9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2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3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2349</TotalTime>
  <Words>3238</Words>
  <Application>Microsoft Office PowerPoint</Application>
  <PresentationFormat>Экран (4:3)</PresentationFormat>
  <Paragraphs>755</Paragraphs>
  <Slides>54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6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73" baseType="lpstr">
      <vt:lpstr>Arial</vt:lpstr>
      <vt:lpstr>Trebuchet MS</vt:lpstr>
      <vt:lpstr>Georgia</vt:lpstr>
      <vt:lpstr>Wingdings 2</vt:lpstr>
      <vt:lpstr>Calibri</vt:lpstr>
      <vt:lpstr>Franklin Gothic Medium</vt:lpstr>
      <vt:lpstr>Franklin Gothic Book</vt:lpstr>
      <vt:lpstr>Constantia</vt:lpstr>
      <vt:lpstr>Times New Roman</vt:lpstr>
      <vt:lpstr>Arial Cyr</vt:lpstr>
      <vt:lpstr>Wingdings</vt:lpstr>
      <vt:lpstr>Decorlz</vt:lpstr>
      <vt:lpstr>1_Городская</vt:lpstr>
      <vt:lpstr>5_Городская</vt:lpstr>
      <vt:lpstr>9_Городская</vt:lpstr>
      <vt:lpstr>12_Городская</vt:lpstr>
      <vt:lpstr>13_Городская</vt:lpstr>
      <vt:lpstr>Трек</vt:lpstr>
      <vt:lpstr>Диаграмма Microsoft Graph</vt:lpstr>
      <vt:lpstr>Слайд 1</vt:lpstr>
      <vt:lpstr>Слайд 2</vt:lpstr>
      <vt:lpstr>Административно-территориальное деление</vt:lpstr>
      <vt:lpstr>Слайд 4</vt:lpstr>
      <vt:lpstr>бюджет  на 2015 год и на плановый период 2016 и 2017 годов  направлен на решение следующих ключевых задач:</vt:lpstr>
      <vt:lpstr>Основные параметры решения  «О бюджете Селивановского сельского поселения Милютинского района на 2015 год и плановый период 2016 и 2017 годов»</vt:lpstr>
      <vt:lpstr>Слайд 7</vt:lpstr>
      <vt:lpstr>Слайд 8</vt:lpstr>
      <vt:lpstr>Динамика доходов местного бюджета</vt:lpstr>
      <vt:lpstr>НА 2016 ГОД ДОХОДЫ МЕСТНОГО БЮДЖЕТА  ПРЕДЛАГАЮТСЯ РЕШЕНИЕМ В СУММЕ 9561,7 ТЫС.  РУБЛЕЙ, СО СНИЖЕНИЕМ НА 5,8 ТЫС. РУБЛЕЙ  ОТНОСИТЕЛЬНО ПАРАМЕТРОВ 2015 ГОДА Увеличение собственных  доходов составит  230,5 тыс. рублей, уменьшение  безвозмездных поступлений  на 236,3 тыс. рублей </vt:lpstr>
      <vt:lpstr>Слайд 11</vt:lpstr>
      <vt:lpstr>Безвозмездные поступления в бюджет Селивановского сельского поселения  Милютинского района</vt:lpstr>
      <vt:lpstr>Динамика расходов бюджета Селивановского сельского поселения Милютинского района  в 2014-2017 годах</vt:lpstr>
      <vt:lpstr>Структура расходов бюджета в 2015 году</vt:lpstr>
      <vt:lpstr>Расходы бюджета Селивановского сельского поселения  по разделам в 2014 – 2017 годах, тыс.рублей</vt:lpstr>
      <vt:lpstr>Расходы бюджета Селивановского сельского поселения  в рамках программ в 2015 – 2017 годах, тыс.рублей</vt:lpstr>
      <vt:lpstr>Слайд 17</vt:lpstr>
      <vt:lpstr>МУНИЦИПАЛЬНАЯ ПРОГРАММА «РАЗВИТИЕ КУЛЬТУРЫ»</vt:lpstr>
      <vt:lpstr>охрана и  сохранение  объектов  культурного  наследия ;</vt:lpstr>
      <vt:lpstr>РАСХОДЫ МЕСТНОГО БЮДЖЕТА В  2015– 2017 ГОДАХ НА МУНИЦИПАЛЬНУЮ  ПРОГРАММУ«РАЗВИТИЕ КУЛЬТУРЫ »  </vt:lpstr>
      <vt:lpstr>Реализация указов Президента Российской Федерации </vt:lpstr>
      <vt:lpstr>«Развитие физической культуры и спорта»</vt:lpstr>
      <vt:lpstr>Задачи муниципальной программы:</vt:lpstr>
      <vt:lpstr>РАСХОДЫ МЕСТНОГО БЮДЖЕТА В  2015 – 2017 ГОДАХ НА МУНИЦИПАЛЬНУЮ ПРОГРАММУ «РАЗВИТИЕ ФИЗИЧЕСКОЙ КУЛЬТУРЫ И СПОРТА» </vt:lpstr>
      <vt:lpstr>МУНИЦИПАЛЬНАЯ ПРОГРАММА «РАЗВИТИЕ ТРАНСПОРТНОЙ  СИСТЕМЫ»</vt:lpstr>
      <vt:lpstr>ДОСТИЖЕНИЕ УКАЗАННОЙ ЦЕЛИ ОБЕСПЕЧИВАЕТСЯ  РЕШЕНИЕМ СЛЕДУЮЩИХ ЗАДАЧ МУНИЦИПАЛЬНОЙ ПРОГРАММЫ</vt:lpstr>
      <vt:lpstr>РАСХОДЫ МЕСТНОГО БЮДЖЕТА В 2015 – 2017 ГОДАХ НА МУНИЦИПАЛЬНУЮ ПРОГРАММУ  «РАЗВИТИЕ  ТРАНСПОРТНОЙ СИСТЕМЫ»</vt:lpstr>
      <vt:lpstr>Слайд 28</vt:lpstr>
      <vt:lpstr>:</vt:lpstr>
      <vt:lpstr>Слайд 30</vt:lpstr>
      <vt:lpstr>Слайд 31</vt:lpstr>
      <vt:lpstr>МУНИЦИПАЛЬНАЯ ПРОГРАММА «ОХРАНА ОКРУЖАЮЩЕЙ СРЕДЫ И</vt:lpstr>
      <vt:lpstr>РАСХОДЫ МЕСТНОГО БЮДЖЕТА В 2015 – 2017ГОДАХ НА МУНИЦИПАЛЬНУЮ ПРОГРАММУ   «ОХРАНА ОКРУЖАЮЩЕЙ  СРЕДЫ И РАЦИОНАЛЬНОЕ  ПРИРОДОПОЛЬЗОВАНИЕ»</vt:lpstr>
      <vt:lpstr>МУНИЦИПАЛЬНАЯ ПРОГРАММА «ОБЕСПЕЧЕНИЕ ОБЩЕСТВЕННОГО ПОРЯДКА</vt:lpstr>
      <vt:lpstr>ЗАДАЧИ:</vt:lpstr>
      <vt:lpstr>РАСХОДЫ МЕСТНОГО БЮДЖЕТА БЮДЖЕТА В  2015 – 2017 ГОДАХ НА МУНИЦИПАЛЬНУЮ ПРОГРАММУ «ОБЕСПЕЧЕНИЕ ОБЩЕСТВЕННОГО ПОРЯДКА И ПРОТИВОДЕЙСТВИЕ  ПРЕСТУПНОСТИ» </vt:lpstr>
      <vt:lpstr>МУНИЦИПАЛЬНАЯ ПРОГРАММА</vt:lpstr>
      <vt:lpstr>Задачи</vt:lpstr>
      <vt:lpstr>РАСХОДЫ МЕСТНОГО БЮДЖЕТА В  2015 – 2017 ГОДАХ НА МУНИЦИПАЛЬНУЮ</vt:lpstr>
      <vt:lpstr>МУНИЦИПАЛЬНАЯ ПРОГРАММА «ЗАЩИТА НАСЕЛЕНИЯ И ТЕРРИТОРИЙ ОТ  ЧРЕЗВЫЧАЙНЫХ СИТУАЦИЙ, ОБЕСПЕЧЕНИЕ</vt:lpstr>
      <vt:lpstr> ЗАДАЧИ</vt:lpstr>
      <vt:lpstr>РАСХОДЫ МЕСТНОГО БЮДЖЕТА В 2015 – 2017 ГОДАХ  НА</vt:lpstr>
      <vt:lpstr>МУНИЦИПАЛЬНАЯ ПРОГРАММА «МУНИЦИПАЛЬНАЯ ПОЛИТИКА»</vt:lpstr>
      <vt:lpstr>ДОСТИЖЕНИЕ УКАЗАННЫХ ЦЕЛЕЙ ОБЕСПЕЧИВАЕТСЯ  РЕШЕНИЕМ СЛЕДУЮЩИХ ЗАДАЧ МУНИЦИПАЛЬНОЙ  ПРОГРАММЫ:</vt:lpstr>
      <vt:lpstr>РАСХОДЫ МЕСТНОГО БЮДЖЕТА В 2015 – 2017 ГОДАХ НА  МУНИЦИПАЛЬНУЮ ПРОГРАММУ «МУНИЦИПАЛЬНАЯ ПОЛИТИКА»</vt:lpstr>
      <vt:lpstr>МУНИЦИПАЛЬНАЯ ПРОГРАММА</vt:lpstr>
      <vt:lpstr>Слайд 47</vt:lpstr>
      <vt:lpstr>ИСТОЧНИКИ ФИНАНСИРОВАНИЯ ДЕФИЦИТА МЕСТНОГО</vt:lpstr>
      <vt:lpstr>Объём бюджетных ассигнований на реализацию программ в 2015-2017 годах.</vt:lpstr>
      <vt:lpstr>Динамика расходов бюджета  Селивановского сельского поселения Милютинского района на культуру</vt:lpstr>
      <vt:lpstr>Муниципальный долг Селивановского сельского поселения  </vt:lpstr>
      <vt:lpstr>Сведения об оценке объема предоставленных налоговых и неналоговых льгот</vt:lpstr>
      <vt:lpstr>Сведения об оценке объема предоставленных налоговых и неналоговых льгот</vt:lpstr>
      <vt:lpstr>Слайд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Финансовый отдел администрации Верхнедонского района</dc:title>
  <dc:creator>Александр Никонов</dc:creator>
  <cp:lastModifiedBy>Елена Тынянова</cp:lastModifiedBy>
  <cp:revision>321</cp:revision>
  <cp:lastPrinted>2013-11-15T06:31:56Z</cp:lastPrinted>
  <dcterms:created xsi:type="dcterms:W3CDTF">2013-05-13T09:45:35Z</dcterms:created>
  <dcterms:modified xsi:type="dcterms:W3CDTF">2015-10-15T09:49:59Z</dcterms:modified>
</cp:coreProperties>
</file>